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3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86E15E2-38A6-4B0E-A01F-8B02A8B10D60}" type="datetimeFigureOut">
              <a:rPr lang="en-US" smtClean="0"/>
              <a:t>4/3/2020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79506A5C-A063-4169-9BE1-BD71D5B91786}" type="slidenum">
              <a:rPr lang="en-US" smtClean="0"/>
              <a:t>‹#›</a:t>
            </a:fld>
            <a:endParaRPr lang="en-US"/>
          </a:p>
        </p:txBody>
      </p:sp>
    </p:spTree>
    <p:extLst>
      <p:ext uri="{BB962C8B-B14F-4D97-AF65-F5344CB8AC3E}">
        <p14:creationId xmlns:p14="http://schemas.microsoft.com/office/powerpoint/2010/main" val="4349265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E15E2-38A6-4B0E-A01F-8B02A8B10D6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06A5C-A063-4169-9BE1-BD71D5B91786}" type="slidenum">
              <a:rPr lang="en-US" smtClean="0"/>
              <a:t>‹#›</a:t>
            </a:fld>
            <a:endParaRPr lang="en-US"/>
          </a:p>
        </p:txBody>
      </p:sp>
    </p:spTree>
    <p:extLst>
      <p:ext uri="{BB962C8B-B14F-4D97-AF65-F5344CB8AC3E}">
        <p14:creationId xmlns:p14="http://schemas.microsoft.com/office/powerpoint/2010/main" val="269940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E15E2-38A6-4B0E-A01F-8B02A8B10D60}"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06A5C-A063-4169-9BE1-BD71D5B91786}" type="slidenum">
              <a:rPr lang="en-US" smtClean="0"/>
              <a:t>‹#›</a:t>
            </a:fld>
            <a:endParaRPr lang="en-US"/>
          </a:p>
        </p:txBody>
      </p:sp>
    </p:spTree>
    <p:extLst>
      <p:ext uri="{BB962C8B-B14F-4D97-AF65-F5344CB8AC3E}">
        <p14:creationId xmlns:p14="http://schemas.microsoft.com/office/powerpoint/2010/main" val="367839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6E15E2-38A6-4B0E-A01F-8B02A8B10D60}"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06A5C-A063-4169-9BE1-BD71D5B91786}" type="slidenum">
              <a:rPr lang="en-US" smtClean="0"/>
              <a:t>‹#›</a:t>
            </a:fld>
            <a:endParaRPr lang="en-US"/>
          </a:p>
        </p:txBody>
      </p:sp>
    </p:spTree>
    <p:extLst>
      <p:ext uri="{BB962C8B-B14F-4D97-AF65-F5344CB8AC3E}">
        <p14:creationId xmlns:p14="http://schemas.microsoft.com/office/powerpoint/2010/main" val="40388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86E15E2-38A6-4B0E-A01F-8B02A8B10D60}" type="datetimeFigureOut">
              <a:rPr lang="en-US" smtClean="0"/>
              <a:t>4/3/2020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79506A5C-A063-4169-9BE1-BD71D5B91786}" type="slidenum">
              <a:rPr lang="en-US" smtClean="0"/>
              <a:t>‹#›</a:t>
            </a:fld>
            <a:endParaRPr lang="en-US"/>
          </a:p>
        </p:txBody>
      </p:sp>
    </p:spTree>
    <p:extLst>
      <p:ext uri="{BB962C8B-B14F-4D97-AF65-F5344CB8AC3E}">
        <p14:creationId xmlns:p14="http://schemas.microsoft.com/office/powerpoint/2010/main" val="32199529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6E15E2-38A6-4B0E-A01F-8B02A8B10D60}"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06A5C-A063-4169-9BE1-BD71D5B91786}" type="slidenum">
              <a:rPr lang="en-US" smtClean="0"/>
              <a:t>‹#›</a:t>
            </a:fld>
            <a:endParaRPr lang="en-US"/>
          </a:p>
        </p:txBody>
      </p:sp>
    </p:spTree>
    <p:extLst>
      <p:ext uri="{BB962C8B-B14F-4D97-AF65-F5344CB8AC3E}">
        <p14:creationId xmlns:p14="http://schemas.microsoft.com/office/powerpoint/2010/main" val="12877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6E15E2-38A6-4B0E-A01F-8B02A8B10D60}"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06A5C-A063-4169-9BE1-BD71D5B91786}" type="slidenum">
              <a:rPr lang="en-US" smtClean="0"/>
              <a:t>‹#›</a:t>
            </a:fld>
            <a:endParaRPr lang="en-US"/>
          </a:p>
        </p:txBody>
      </p:sp>
    </p:spTree>
    <p:extLst>
      <p:ext uri="{BB962C8B-B14F-4D97-AF65-F5344CB8AC3E}">
        <p14:creationId xmlns:p14="http://schemas.microsoft.com/office/powerpoint/2010/main" val="1022702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6E15E2-38A6-4B0E-A01F-8B02A8B10D60}"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506A5C-A063-4169-9BE1-BD71D5B91786}" type="slidenum">
              <a:rPr lang="en-US" smtClean="0"/>
              <a:t>‹#›</a:t>
            </a:fld>
            <a:endParaRPr lang="en-US"/>
          </a:p>
        </p:txBody>
      </p:sp>
    </p:spTree>
    <p:extLst>
      <p:ext uri="{BB962C8B-B14F-4D97-AF65-F5344CB8AC3E}">
        <p14:creationId xmlns:p14="http://schemas.microsoft.com/office/powerpoint/2010/main" val="394515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E15E2-38A6-4B0E-A01F-8B02A8B10D60}"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506A5C-A063-4169-9BE1-BD71D5B91786}" type="slidenum">
              <a:rPr lang="en-US" smtClean="0"/>
              <a:t>‹#›</a:t>
            </a:fld>
            <a:endParaRPr lang="en-US"/>
          </a:p>
        </p:txBody>
      </p:sp>
    </p:spTree>
    <p:extLst>
      <p:ext uri="{BB962C8B-B14F-4D97-AF65-F5344CB8AC3E}">
        <p14:creationId xmlns:p14="http://schemas.microsoft.com/office/powerpoint/2010/main" val="86233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486E15E2-38A6-4B0E-A01F-8B02A8B10D60}" type="datetimeFigureOut">
              <a:rPr lang="en-US" smtClean="0"/>
              <a:t>4/3/2020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79506A5C-A063-4169-9BE1-BD71D5B91786}"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4367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86E15E2-38A6-4B0E-A01F-8B02A8B10D60}" type="datetimeFigureOut">
              <a:rPr lang="en-US" smtClean="0"/>
              <a:t>4/3/2020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79506A5C-A063-4169-9BE1-BD71D5B91786}"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28305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86E15E2-38A6-4B0E-A01F-8B02A8B10D60}" type="datetimeFigureOut">
              <a:rPr lang="en-US" smtClean="0"/>
              <a:t>4/3/2020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9506A5C-A063-4169-9BE1-BD71D5B91786}" type="slidenum">
              <a:rPr lang="en-US" smtClean="0"/>
              <a:t>‹#›</a:t>
            </a:fld>
            <a:endParaRPr lang="en-US"/>
          </a:p>
        </p:txBody>
      </p:sp>
    </p:spTree>
    <p:extLst>
      <p:ext uri="{BB962C8B-B14F-4D97-AF65-F5344CB8AC3E}">
        <p14:creationId xmlns:p14="http://schemas.microsoft.com/office/powerpoint/2010/main" val="1030589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artsandculture.google.com/entity/pergamon/m05tcm?hl=en" TargetMode="External"/><Relationship Id="rId3" Type="http://schemas.openxmlformats.org/officeDocument/2006/relationships/hyperlink" Target="https://britishmuseum.withgoogle.com/" TargetMode="External"/><Relationship Id="rId7" Type="http://schemas.openxmlformats.org/officeDocument/2006/relationships/hyperlink" Target="https://artsandculture.google.com/partner/national-museum-of-modern-and-contemporary-art-korea?hl=en" TargetMode="External"/><Relationship Id="rId2" Type="http://schemas.openxmlformats.org/officeDocument/2006/relationships/hyperlink" Target="http://www.centarzaafirmacijuirazvoj.org/2020/03/27/10-besplatnih-virtuelnih-obilazaka-muzeja/" TargetMode="External"/><Relationship Id="rId1" Type="http://schemas.openxmlformats.org/officeDocument/2006/relationships/slideLayout" Target="../slideLayouts/slideLayout2.xml"/><Relationship Id="rId6" Type="http://schemas.openxmlformats.org/officeDocument/2006/relationships/hyperlink" Target="https://artsandculture.google.com/search/asset/?p=musee-dorsay-paris&amp;em=m031cgw&amp;categoryId=medium&amp;hl=en" TargetMode="External"/><Relationship Id="rId11" Type="http://schemas.openxmlformats.org/officeDocument/2006/relationships/hyperlink" Target="https://artsandculture.google.com/partner/the-j-paul-getty-museum?hl=en" TargetMode="External"/><Relationship Id="rId5" Type="http://schemas.openxmlformats.org/officeDocument/2006/relationships/hyperlink" Target="https://artsandculture.google.com/partner/national-gallery-of-art-washington-dc?hl=en" TargetMode="External"/><Relationship Id="rId10" Type="http://schemas.openxmlformats.org/officeDocument/2006/relationships/hyperlink" Target="https://artsandculture.google.com/partner/van-gogh-museum?hl=en" TargetMode="External"/><Relationship Id="rId4" Type="http://schemas.openxmlformats.org/officeDocument/2006/relationships/hyperlink" Target="https://artsandculture.google.com/streetview/solomon-r-guggenheim-museum-interior-streetview/jAHfbv3JGM2KaQ?hl=en&amp;sv_lng=-73.95902634325634&amp;sv_lat=40.78285751667664&amp;sv_h=30.75703204567916&amp;sv_p=0.06928383072430222&amp;sv_pid=MfnUmHRyOSzMtY3vtYU05g&amp;sv_z=0.9645743015259166" TargetMode="External"/><Relationship Id="rId9" Type="http://schemas.openxmlformats.org/officeDocument/2006/relationships/hyperlink" Target="https://artsandculture.google.com/streetview/rijksmuseum/iwH5aYGoPwSf7g?hl=en&amp;sv_lng=4.885283712508563&amp;sv_lat=52.35984312584405&amp;sv_h=311.1699875145569&amp;sv_p=-5.924133903625474&amp;sv_pid=fOVcUXQW2wpRf33iUmxEfg&amp;sv_z=1.000000000000000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channel/UCUw3ZQBO34K2MGljnUk9Plw?+view_as=subscriber&amp;fbclid=IwAR0PMUpgksBDjDC6_mXDGpRJ7aAIpfSS_RzncEsvtOLCJFLB+pN2adzDmiJM" TargetMode="External"/><Relationship Id="rId2" Type="http://schemas.openxmlformats.org/officeDocument/2006/relationships/hyperlink" Target="https://www.youtube.com/user/PozoristePinokio" TargetMode="External"/><Relationship Id="rId1" Type="http://schemas.openxmlformats.org/officeDocument/2006/relationships/slideLayout" Target="../slideLayouts/slideLayout2.xml"/><Relationship Id="rId4" Type="http://schemas.openxmlformats.org/officeDocument/2006/relationships/hyperlink" Target="https://www.youtube.com/channel/UC2Kba4rm7t465w82t5JvZp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fif"/><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eg"/><Relationship Id="rId2" Type="http://schemas.openxmlformats.org/officeDocument/2006/relationships/image" Target="../media/image10.jfi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sz="3200" dirty="0" smtClean="0"/>
              <a:t>Организација времена</a:t>
            </a:r>
            <a:endParaRPr lang="en-US" sz="3200" dirty="0"/>
          </a:p>
        </p:txBody>
      </p:sp>
      <p:sp>
        <p:nvSpPr>
          <p:cNvPr id="3" name="Subtitle 2"/>
          <p:cNvSpPr>
            <a:spLocks noGrp="1"/>
          </p:cNvSpPr>
          <p:nvPr>
            <p:ph type="subTitle" idx="1"/>
          </p:nvPr>
        </p:nvSpPr>
        <p:spPr/>
        <p:txBody>
          <a:bodyPr>
            <a:normAutofit fontScale="92500" lnSpcReduction="20000"/>
          </a:bodyPr>
          <a:lstStyle/>
          <a:p>
            <a:r>
              <a:rPr lang="sr-Cyrl-RS" b="1" dirty="0" smtClean="0"/>
              <a:t>Педагог:</a:t>
            </a:r>
          </a:p>
          <a:p>
            <a:r>
              <a:rPr lang="sr-Cyrl-RS" b="1" dirty="0" smtClean="0"/>
              <a:t>Јелена Михајловић</a:t>
            </a:r>
            <a:endParaRPr lang="en-US" b="1" dirty="0"/>
          </a:p>
        </p:txBody>
      </p:sp>
    </p:spTree>
    <p:extLst>
      <p:ext uri="{BB962C8B-B14F-4D97-AF65-F5344CB8AC3E}">
        <p14:creationId xmlns:p14="http://schemas.microsoft.com/office/powerpoint/2010/main" val="1727709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66800" y="792480"/>
            <a:ext cx="10058400" cy="5242560"/>
          </a:xfrm>
        </p:spPr>
        <p:txBody>
          <a:bodyPr>
            <a:normAutofit/>
          </a:bodyPr>
          <a:lstStyle/>
          <a:p>
            <a:pPr marL="0" indent="0" algn="ctr">
              <a:buNone/>
            </a:pPr>
            <a:r>
              <a:rPr lang="sr-Cyrl-R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ХВАЛА НА ПАЖЊИ!</a:t>
            </a:r>
            <a:endPar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8060" y="2705100"/>
            <a:ext cx="4587240" cy="2446020"/>
          </a:xfrm>
          <a:prstGeom prst="rect">
            <a:avLst/>
          </a:prstGeom>
        </p:spPr>
      </p:pic>
    </p:spTree>
    <p:extLst>
      <p:ext uri="{BB962C8B-B14F-4D97-AF65-F5344CB8AC3E}">
        <p14:creationId xmlns:p14="http://schemas.microsoft.com/office/powerpoint/2010/main" val="3438293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40229"/>
            <a:ext cx="10058400" cy="5294811"/>
          </a:xfrm>
        </p:spPr>
        <p:txBody>
          <a:bodyPr/>
          <a:lstStyle/>
          <a:p>
            <a:r>
              <a:rPr lang="sr-Cyrl-RS" dirty="0" smtClean="0"/>
              <a:t>Драги наши ученици и поштовани родитељи/ старатељи. Надамо се, да се успешно сналазите у новонасталој ситуацији-учења на даљину. </a:t>
            </a:r>
            <a:endParaRPr lang="sr-Cyrl-RS" dirty="0"/>
          </a:p>
          <a:p>
            <a:r>
              <a:rPr lang="sr-Cyrl-RS" dirty="0" smtClean="0"/>
              <a:t>У жељи да вам помогнемо у организацији вашег учења и провођењу слободног времена, даћемо вам неколико инструкција и корисних савета који вам могу бити од користи.</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077" y="3561805"/>
            <a:ext cx="4092180" cy="229865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4937" y="3261468"/>
            <a:ext cx="4040778" cy="2988008"/>
          </a:xfrm>
          <a:prstGeom prst="rect">
            <a:avLst/>
          </a:prstGeom>
        </p:spPr>
      </p:pic>
    </p:spTree>
    <p:extLst>
      <p:ext uri="{BB962C8B-B14F-4D97-AF65-F5344CB8AC3E}">
        <p14:creationId xmlns:p14="http://schemas.microsoft.com/office/powerpoint/2010/main" val="773384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9966"/>
            <a:ext cx="10058400" cy="896983"/>
          </a:xfrm>
        </p:spPr>
        <p:txBody>
          <a:bodyPr>
            <a:normAutofit/>
          </a:bodyPr>
          <a:lstStyle/>
          <a:p>
            <a:pPr algn="ctr"/>
            <a:r>
              <a:rPr lang="sr-Cyrl-RS" sz="3600" dirty="0" smtClean="0"/>
              <a:t>Како организовати своје време за учењ</a:t>
            </a:r>
            <a:r>
              <a:rPr lang="sr-Latn-RS" sz="3200" dirty="0"/>
              <a:t>e</a:t>
            </a:r>
            <a:endParaRPr lang="en-US" dirty="0"/>
          </a:p>
        </p:txBody>
      </p:sp>
      <p:sp>
        <p:nvSpPr>
          <p:cNvPr id="3" name="Content Placeholder 2"/>
          <p:cNvSpPr>
            <a:spLocks noGrp="1"/>
          </p:cNvSpPr>
          <p:nvPr>
            <p:ph idx="1"/>
          </p:nvPr>
        </p:nvSpPr>
        <p:spPr>
          <a:xfrm>
            <a:off x="313509" y="1236617"/>
            <a:ext cx="11573691" cy="5399314"/>
          </a:xfrm>
        </p:spPr>
        <p:txBody>
          <a:bodyPr>
            <a:normAutofit lnSpcReduction="10000"/>
          </a:bodyPr>
          <a:lstStyle/>
          <a:p>
            <a:pPr algn="just"/>
            <a:r>
              <a:rPr lang="sr-Cyrl-RS" dirty="0">
                <a:latin typeface="Arial" panose="020B0604020202020204" pitchFamily="34" charset="0"/>
                <a:cs typeface="Arial" panose="020B0604020202020204" pitchFamily="34" charset="0"/>
              </a:rPr>
              <a:t>К</a:t>
            </a:r>
            <a:r>
              <a:rPr lang="sr-Cyrl-RS" dirty="0" smtClean="0">
                <a:latin typeface="Arial" panose="020B0604020202020204" pitchFamily="34" charset="0"/>
                <a:cs typeface="Arial" panose="020B0604020202020204" pitchFamily="34" charset="0"/>
              </a:rPr>
              <a:t>ако би организовао своје време за учење у томе ти може помоћи израда „Плана за учење“.</a:t>
            </a:r>
          </a:p>
          <a:p>
            <a:pPr marL="0" indent="0" algn="just">
              <a:buNone/>
            </a:pPr>
            <a:r>
              <a:rPr lang="ru-RU" dirty="0">
                <a:latin typeface="Arial" panose="020B0604020202020204" pitchFamily="34" charset="0"/>
                <a:cs typeface="Arial" panose="020B0604020202020204" pitchFamily="34" charset="0"/>
              </a:rPr>
              <a:t>План за учење мораш написати сам. Није добро да ти неко други прави план дневних активности већ треба да га сам урадиш према својим интересовањима и обавезама. План мора да буде конкретан, да одговара твојим потребама. </a:t>
            </a:r>
            <a:r>
              <a:rPr lang="ru-RU" dirty="0" smtClean="0">
                <a:latin typeface="Arial" panose="020B0604020202020204" pitchFamily="34" charset="0"/>
                <a:cs typeface="Arial" panose="020B0604020202020204" pitchFamily="34" charset="0"/>
              </a:rPr>
              <a:t>Потребно </a:t>
            </a:r>
            <a:r>
              <a:rPr lang="ru-RU" dirty="0">
                <a:latin typeface="Arial" panose="020B0604020202020204" pitchFamily="34" charset="0"/>
                <a:cs typeface="Arial" panose="020B0604020202020204" pitchFamily="34" charset="0"/>
              </a:rPr>
              <a:t>је да план напишеш за сваки дан, недељу дана унапред. </a:t>
            </a:r>
            <a:r>
              <a:rPr lang="ru-RU" dirty="0" smtClean="0">
                <a:latin typeface="Arial" panose="020B0604020202020204" pitchFamily="34" charset="0"/>
                <a:cs typeface="Arial" panose="020B0604020202020204" pitchFamily="34" charset="0"/>
              </a:rPr>
              <a:t>План </a:t>
            </a:r>
            <a:r>
              <a:rPr lang="ru-RU" dirty="0">
                <a:latin typeface="Arial" panose="020B0604020202020204" pitchFamily="34" charset="0"/>
                <a:cs typeface="Arial" panose="020B0604020202020204" pitchFamily="34" charset="0"/>
              </a:rPr>
              <a:t>рада треба да буде подељен на периоде од 1 сата. Разлог за то је у чињеници да се најефикасније учи 45 до 50 минута и да се после кратког одмора (10 – 15 минута) прелази на други предмет. Ако је потребно дуже учити исти предмет може се унети у план за наредни сат. </a:t>
            </a:r>
            <a:endParaRPr lang="ru-RU" dirty="0" smtClean="0">
              <a:latin typeface="Arial" panose="020B0604020202020204" pitchFamily="34" charset="0"/>
              <a:cs typeface="Arial" panose="020B0604020202020204" pitchFamily="34" charset="0"/>
            </a:endParaRPr>
          </a:p>
          <a:p>
            <a:pPr marL="0" indent="0" algn="just">
              <a:buNone/>
            </a:pPr>
            <a:r>
              <a:rPr lang="ru-RU" dirty="0" smtClean="0">
                <a:latin typeface="Arial" panose="020B0604020202020204" pitchFamily="34" charset="0"/>
                <a:cs typeface="Arial" panose="020B0604020202020204" pitchFamily="34" charset="0"/>
              </a:rPr>
              <a:t>При </a:t>
            </a:r>
            <a:r>
              <a:rPr lang="ru-RU" dirty="0">
                <a:latin typeface="Arial" panose="020B0604020202020204" pitchFamily="34" charset="0"/>
                <a:cs typeface="Arial" panose="020B0604020202020204" pitchFamily="34" charset="0"/>
              </a:rPr>
              <a:t>прављењу </a:t>
            </a:r>
            <a:r>
              <a:rPr lang="ru-RU" dirty="0" smtClean="0">
                <a:latin typeface="Arial" panose="020B0604020202020204" pitchFamily="34" charset="0"/>
                <a:cs typeface="Arial" panose="020B0604020202020204" pitchFamily="34" charset="0"/>
              </a:rPr>
              <a:t>плана у редовним околностима, </a:t>
            </a:r>
            <a:r>
              <a:rPr lang="ru-RU" dirty="0">
                <a:latin typeface="Arial" panose="020B0604020202020204" pitchFamily="34" charset="0"/>
                <a:cs typeface="Arial" panose="020B0604020202020204" pitchFamily="34" charset="0"/>
              </a:rPr>
              <a:t>прво се уноси </a:t>
            </a:r>
            <a:r>
              <a:rPr lang="ru-RU" dirty="0" smtClean="0">
                <a:latin typeface="Arial" panose="020B0604020202020204" pitchFamily="34" charset="0"/>
                <a:cs typeface="Arial" panose="020B0604020202020204" pitchFamily="34" charset="0"/>
              </a:rPr>
              <a:t>време проведено у школи, а сада када се учење одвија на даљину, у плану се уноси време реализације наставе на РТС-у као и комуникација коју остварујете са својим наставницима. </a:t>
            </a:r>
            <a:r>
              <a:rPr lang="ru-RU" dirty="0">
                <a:latin typeface="Arial" panose="020B0604020202020204" pitchFamily="34" charset="0"/>
                <a:cs typeface="Arial" panose="020B0604020202020204" pitchFamily="34" charset="0"/>
              </a:rPr>
              <a:t>Затим  у план уносиш  време за јело, спавање и остале активности, и потом време за учење и разоноду. </a:t>
            </a:r>
            <a:endParaRPr lang="ru-RU" dirty="0" smtClean="0">
              <a:latin typeface="Arial" panose="020B0604020202020204" pitchFamily="34" charset="0"/>
              <a:cs typeface="Arial" panose="020B0604020202020204" pitchFamily="34" charset="0"/>
            </a:endParaRPr>
          </a:p>
          <a:p>
            <a:pPr marL="0" indent="0" algn="just">
              <a:buNone/>
            </a:pPr>
            <a:r>
              <a:rPr lang="ru-RU" dirty="0">
                <a:latin typeface="Arial" panose="020B0604020202020204" pitchFamily="34" charset="0"/>
                <a:cs typeface="Arial" panose="020B0604020202020204" pitchFamily="34" charset="0"/>
              </a:rPr>
              <a:t>У план се не уноси само време за учење већ учење одређеног предмета. Сваки ученик може да планира више времена за предмете који му теже иду, односно мање за лакше предмете који су му лакши за учење. Прво се уче теже и мање занимљиве ствари. </a:t>
            </a:r>
            <a:endParaRPr lang="ru-RU" dirty="0" smtClean="0">
              <a:latin typeface="Arial" panose="020B0604020202020204" pitchFamily="34" charset="0"/>
              <a:cs typeface="Arial" panose="020B0604020202020204" pitchFamily="34" charset="0"/>
            </a:endParaRPr>
          </a:p>
          <a:p>
            <a:pPr marL="0" indent="0" algn="just">
              <a:buNone/>
            </a:pPr>
            <a:r>
              <a:rPr lang="ru-RU" dirty="0">
                <a:latin typeface="Arial" panose="020B0604020202020204" pitchFamily="34" charset="0"/>
                <a:cs typeface="Arial" panose="020B0604020202020204" pitchFamily="34" charset="0"/>
              </a:rPr>
              <a:t>Потребно је да план садржи колону у коју ћеш на крају недеље бележити да ли си или ниси испунио оно што си планирао. </a:t>
            </a:r>
            <a:endParaRPr lang="ru-RU" dirty="0" smtClean="0">
              <a:latin typeface="Arial" panose="020B0604020202020204" pitchFamily="34" charset="0"/>
              <a:cs typeface="Arial" panose="020B0604020202020204" pitchFamily="34" charset="0"/>
            </a:endParaRPr>
          </a:p>
          <a:p>
            <a:pPr marL="0" indent="0" algn="just">
              <a:buNone/>
            </a:pPr>
            <a:r>
              <a:rPr lang="ru-RU" dirty="0">
                <a:latin typeface="Arial" panose="020B0604020202020204" pitchFamily="34" charset="0"/>
                <a:cs typeface="Arial" panose="020B0604020202020204" pitchFamily="34" charset="0"/>
              </a:rPr>
              <a:t>План мора бити реалан, не да ти представља терет већ олакшање у учењу и задовољство. </a:t>
            </a:r>
            <a:r>
              <a:rPr lang="ru-RU" dirty="0" smtClean="0">
                <a:latin typeface="Arial" panose="020B0604020202020204" pitchFamily="34" charset="0"/>
                <a:cs typeface="Arial" panose="020B0604020202020204" pitchFamily="34" charset="0"/>
              </a:rPr>
              <a:t>Кад </a:t>
            </a:r>
            <a:r>
              <a:rPr lang="ru-RU" dirty="0">
                <a:latin typeface="Arial" panose="020B0604020202020204" pitchFamily="34" charset="0"/>
                <a:cs typeface="Arial" panose="020B0604020202020204" pitchFamily="34" charset="0"/>
              </a:rPr>
              <a:t>год испуниш план, награди себе нечим што волиш да радиш!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579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2550"/>
            <a:ext cx="10058400" cy="461553"/>
          </a:xfrm>
        </p:spPr>
        <p:txBody>
          <a:bodyPr>
            <a:normAutofit fontScale="90000"/>
          </a:bodyPr>
          <a:lstStyle/>
          <a:p>
            <a:pPr algn="ctr"/>
            <a:r>
              <a:rPr lang="sr-Cyrl-RS" sz="3200" dirty="0" smtClean="0"/>
              <a:t>Пример плана рада</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3749745"/>
              </p:ext>
            </p:extLst>
          </p:nvPr>
        </p:nvGraphicFramePr>
        <p:xfrm>
          <a:off x="387531" y="792484"/>
          <a:ext cx="11416938" cy="11773111"/>
        </p:xfrm>
        <a:graphic>
          <a:graphicData uri="http://schemas.openxmlformats.org/drawingml/2006/table">
            <a:tbl>
              <a:tblPr firstRow="1" bandRow="1">
                <a:tableStyleId>{5C22544A-7EE6-4342-B048-85BDC9FD1C3A}</a:tableStyleId>
              </a:tblPr>
              <a:tblGrid>
                <a:gridCol w="670560">
                  <a:extLst>
                    <a:ext uri="{9D8B030D-6E8A-4147-A177-3AD203B41FA5}">
                      <a16:colId xmlns:a16="http://schemas.microsoft.com/office/drawing/2014/main" xmlns="" val="722789201"/>
                    </a:ext>
                  </a:extLst>
                </a:gridCol>
                <a:gridCol w="1419497">
                  <a:extLst>
                    <a:ext uri="{9D8B030D-6E8A-4147-A177-3AD203B41FA5}">
                      <a16:colId xmlns:a16="http://schemas.microsoft.com/office/drawing/2014/main" xmlns="" val="644948211"/>
                    </a:ext>
                  </a:extLst>
                </a:gridCol>
                <a:gridCol w="1741714">
                  <a:extLst>
                    <a:ext uri="{9D8B030D-6E8A-4147-A177-3AD203B41FA5}">
                      <a16:colId xmlns:a16="http://schemas.microsoft.com/office/drawing/2014/main" xmlns="" val="1331643116"/>
                    </a:ext>
                  </a:extLst>
                </a:gridCol>
                <a:gridCol w="1706880">
                  <a:extLst>
                    <a:ext uri="{9D8B030D-6E8A-4147-A177-3AD203B41FA5}">
                      <a16:colId xmlns:a16="http://schemas.microsoft.com/office/drawing/2014/main" xmlns="" val="1007874090"/>
                    </a:ext>
                  </a:extLst>
                </a:gridCol>
                <a:gridCol w="1584960">
                  <a:extLst>
                    <a:ext uri="{9D8B030D-6E8A-4147-A177-3AD203B41FA5}">
                      <a16:colId xmlns:a16="http://schemas.microsoft.com/office/drawing/2014/main" xmlns="" val="1199704811"/>
                    </a:ext>
                  </a:extLst>
                </a:gridCol>
                <a:gridCol w="1515293">
                  <a:extLst>
                    <a:ext uri="{9D8B030D-6E8A-4147-A177-3AD203B41FA5}">
                      <a16:colId xmlns:a16="http://schemas.microsoft.com/office/drawing/2014/main" xmlns="" val="2023936726"/>
                    </a:ext>
                  </a:extLst>
                </a:gridCol>
                <a:gridCol w="1389017">
                  <a:extLst>
                    <a:ext uri="{9D8B030D-6E8A-4147-A177-3AD203B41FA5}">
                      <a16:colId xmlns:a16="http://schemas.microsoft.com/office/drawing/2014/main" xmlns="" val="367779909"/>
                    </a:ext>
                  </a:extLst>
                </a:gridCol>
                <a:gridCol w="1389017">
                  <a:extLst>
                    <a:ext uri="{9D8B030D-6E8A-4147-A177-3AD203B41FA5}">
                      <a16:colId xmlns:a16="http://schemas.microsoft.com/office/drawing/2014/main" xmlns="" val="3672291536"/>
                    </a:ext>
                  </a:extLst>
                </a:gridCol>
              </a:tblGrid>
              <a:tr h="430413">
                <a:tc>
                  <a:txBody>
                    <a:bodyPr/>
                    <a:lstStyle/>
                    <a:p>
                      <a:r>
                        <a:rPr lang="sr-Cyrl-RS" sz="1200" dirty="0" smtClean="0"/>
                        <a:t>Време</a:t>
                      </a:r>
                      <a:endParaRPr lang="en-US" sz="1200" dirty="0"/>
                    </a:p>
                  </a:txBody>
                  <a:tcPr/>
                </a:tc>
                <a:tc>
                  <a:txBody>
                    <a:bodyPr/>
                    <a:lstStyle/>
                    <a:p>
                      <a:r>
                        <a:rPr lang="sr-Cyrl-RS" sz="1200" dirty="0" smtClean="0"/>
                        <a:t>Понедељак</a:t>
                      </a:r>
                      <a:endParaRPr lang="en-US" sz="1200" dirty="0"/>
                    </a:p>
                  </a:txBody>
                  <a:tcPr/>
                </a:tc>
                <a:tc>
                  <a:txBody>
                    <a:bodyPr/>
                    <a:lstStyle/>
                    <a:p>
                      <a:r>
                        <a:rPr lang="sr-Cyrl-RS" sz="1200" dirty="0" smtClean="0"/>
                        <a:t>Уторак</a:t>
                      </a:r>
                      <a:endParaRPr lang="en-US" sz="1200" dirty="0"/>
                    </a:p>
                  </a:txBody>
                  <a:tcPr/>
                </a:tc>
                <a:tc>
                  <a:txBody>
                    <a:bodyPr/>
                    <a:lstStyle/>
                    <a:p>
                      <a:r>
                        <a:rPr lang="sr-Cyrl-RS" sz="1200" dirty="0" smtClean="0"/>
                        <a:t>Среда</a:t>
                      </a:r>
                      <a:endParaRPr lang="en-US" sz="1200" dirty="0"/>
                    </a:p>
                  </a:txBody>
                  <a:tcPr/>
                </a:tc>
                <a:tc>
                  <a:txBody>
                    <a:bodyPr/>
                    <a:lstStyle/>
                    <a:p>
                      <a:r>
                        <a:rPr lang="sr-Cyrl-RS" sz="1200" dirty="0" smtClean="0"/>
                        <a:t>Четвртак</a:t>
                      </a:r>
                      <a:endParaRPr lang="en-US" sz="1200" dirty="0"/>
                    </a:p>
                  </a:txBody>
                  <a:tcPr/>
                </a:tc>
                <a:tc>
                  <a:txBody>
                    <a:bodyPr/>
                    <a:lstStyle/>
                    <a:p>
                      <a:r>
                        <a:rPr lang="sr-Cyrl-RS" sz="1200" dirty="0" smtClean="0"/>
                        <a:t>Петак</a:t>
                      </a:r>
                      <a:endParaRPr lang="en-US" sz="1200" dirty="0"/>
                    </a:p>
                  </a:txBody>
                  <a:tcPr/>
                </a:tc>
                <a:tc>
                  <a:txBody>
                    <a:bodyPr/>
                    <a:lstStyle/>
                    <a:p>
                      <a:r>
                        <a:rPr lang="sr-Cyrl-RS" sz="1200" dirty="0" smtClean="0"/>
                        <a:t>Субота</a:t>
                      </a:r>
                      <a:endParaRPr lang="en-US" sz="1200" dirty="0"/>
                    </a:p>
                  </a:txBody>
                  <a:tcPr/>
                </a:tc>
                <a:tc>
                  <a:txBody>
                    <a:bodyPr/>
                    <a:lstStyle/>
                    <a:p>
                      <a:r>
                        <a:rPr lang="sr-Cyrl-RS" sz="1200" dirty="0" smtClean="0"/>
                        <a:t>Недеља</a:t>
                      </a:r>
                      <a:endParaRPr lang="en-US" sz="1200" dirty="0"/>
                    </a:p>
                  </a:txBody>
                  <a:tcPr/>
                </a:tc>
                <a:extLst>
                  <a:ext uri="{0D108BD9-81ED-4DB2-BD59-A6C34878D82A}">
                    <a16:rowId xmlns:a16="http://schemas.microsoft.com/office/drawing/2014/main" xmlns="" val="4008479405"/>
                  </a:ext>
                </a:extLst>
              </a:tr>
              <a:tr h="440069">
                <a:tc>
                  <a:txBody>
                    <a:bodyPr/>
                    <a:lstStyle/>
                    <a:p>
                      <a:r>
                        <a:rPr lang="sr-Cyrl-RS" sz="1200" dirty="0" smtClean="0"/>
                        <a:t>7-8</a:t>
                      </a:r>
                      <a:endParaRPr lang="en-US" sz="1200" dirty="0"/>
                    </a:p>
                  </a:txBody>
                  <a:tcPr/>
                </a:tc>
                <a:tc>
                  <a:txBody>
                    <a:bodyPr/>
                    <a:lstStyle/>
                    <a:p>
                      <a:r>
                        <a:rPr lang="sr-Cyrl-RS" sz="1200" dirty="0" smtClean="0"/>
                        <a:t>Доручак</a:t>
                      </a:r>
                      <a:endParaRPr lang="en-US" sz="1200" dirty="0"/>
                    </a:p>
                  </a:txBody>
                  <a:tcPr/>
                </a:tc>
                <a:tc>
                  <a:txBody>
                    <a:bodyPr/>
                    <a:lstStyle/>
                    <a:p>
                      <a:r>
                        <a:rPr lang="sr-Cyrl-RS" sz="1200" dirty="0" smtClean="0"/>
                        <a:t>Доручак</a:t>
                      </a:r>
                      <a:endParaRPr lang="en-US" sz="1200" dirty="0"/>
                    </a:p>
                  </a:txBody>
                  <a:tcPr/>
                </a:tc>
                <a:tc>
                  <a:txBody>
                    <a:bodyPr/>
                    <a:lstStyle/>
                    <a:p>
                      <a:r>
                        <a:rPr lang="sr-Cyrl-RS" sz="1200" dirty="0" smtClean="0"/>
                        <a:t>Доручак</a:t>
                      </a:r>
                      <a:endParaRPr lang="en-US" sz="1200" dirty="0"/>
                    </a:p>
                  </a:txBody>
                  <a:tcPr/>
                </a:tc>
                <a:tc>
                  <a:txBody>
                    <a:bodyPr/>
                    <a:lstStyle/>
                    <a:p>
                      <a:r>
                        <a:rPr lang="sr-Cyrl-RS" sz="1200" dirty="0" smtClean="0"/>
                        <a:t>Доручак</a:t>
                      </a:r>
                      <a:endParaRPr lang="en-US" sz="1200" dirty="0"/>
                    </a:p>
                  </a:txBody>
                  <a:tcPr/>
                </a:tc>
                <a:tc>
                  <a:txBody>
                    <a:bodyPr/>
                    <a:lstStyle/>
                    <a:p>
                      <a:r>
                        <a:rPr lang="sr-Cyrl-RS" sz="1200" dirty="0" smtClean="0"/>
                        <a:t>Доручак</a:t>
                      </a:r>
                      <a:endParaRPr lang="en-US" sz="1200" dirty="0"/>
                    </a:p>
                  </a:txBody>
                  <a:tcPr/>
                </a:tc>
                <a:tc rowSpan="2">
                  <a:txBody>
                    <a:bodyPr/>
                    <a:lstStyle/>
                    <a:p>
                      <a:r>
                        <a:rPr lang="sr-Cyrl-RS" sz="1200" dirty="0" smtClean="0"/>
                        <a:t>Спавање</a:t>
                      </a:r>
                      <a:endParaRPr lang="en-US" sz="1200" dirty="0"/>
                    </a:p>
                  </a:txBody>
                  <a:tcPr>
                    <a:lnB w="12700" cap="flat" cmpd="sng" algn="ctr">
                      <a:solidFill>
                        <a:schemeClr val="tx1"/>
                      </a:solidFill>
                      <a:prstDash val="solid"/>
                      <a:round/>
                      <a:headEnd type="none" w="med" len="med"/>
                      <a:tailEnd type="none" w="med" len="med"/>
                    </a:lnB>
                  </a:tcPr>
                </a:tc>
                <a:tc rowSpan="2">
                  <a:txBody>
                    <a:bodyPr/>
                    <a:lstStyle/>
                    <a:p>
                      <a:r>
                        <a:rPr lang="sr-Cyrl-RS" sz="1200" dirty="0" smtClean="0"/>
                        <a:t>Спавање</a:t>
                      </a:r>
                      <a:endParaRPr lang="en-US" sz="12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67308660"/>
                  </a:ext>
                </a:extLst>
              </a:tr>
              <a:tr h="550086">
                <a:tc>
                  <a:txBody>
                    <a:bodyPr/>
                    <a:lstStyle/>
                    <a:p>
                      <a:r>
                        <a:rPr lang="sr-Cyrl-RS" sz="1200" dirty="0" smtClean="0">
                          <a:solidFill>
                            <a:schemeClr val="tx1"/>
                          </a:solidFill>
                        </a:rPr>
                        <a:t>8-9</a:t>
                      </a:r>
                      <a:endParaRPr lang="en-US" sz="12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lang="sr-Cyrl-RS" sz="1200" dirty="0" smtClean="0"/>
                        <a:t>Јутарња гимнастика</a:t>
                      </a:r>
                      <a:endParaRPr lang="en-US" sz="1200" dirty="0"/>
                    </a:p>
                  </a:txBody>
                  <a:tcPr>
                    <a:lnB w="12700" cap="flat" cmpd="sng" algn="ctr">
                      <a:solidFill>
                        <a:schemeClr val="tx1"/>
                      </a:solidFill>
                      <a:prstDash val="solid"/>
                      <a:round/>
                      <a:headEnd type="none" w="med" len="med"/>
                      <a:tailEnd type="none" w="med" len="med"/>
                    </a:lnB>
                  </a:tcPr>
                </a:tc>
                <a:tc>
                  <a:txBody>
                    <a:bodyPr/>
                    <a:lstStyle/>
                    <a:p>
                      <a:r>
                        <a:rPr lang="sr-Cyrl-RS" sz="1200" dirty="0" smtClean="0"/>
                        <a:t>Јутарња гимнастика</a:t>
                      </a:r>
                      <a:endParaRPr lang="en-US" sz="1200" dirty="0"/>
                    </a:p>
                  </a:txBody>
                  <a:tcPr>
                    <a:lnB w="12700" cap="flat" cmpd="sng" algn="ctr">
                      <a:solidFill>
                        <a:schemeClr val="tx1"/>
                      </a:solidFill>
                      <a:prstDash val="solid"/>
                      <a:round/>
                      <a:headEnd type="none" w="med" len="med"/>
                      <a:tailEnd type="none" w="med" len="med"/>
                    </a:lnB>
                  </a:tcPr>
                </a:tc>
                <a:tc>
                  <a:txBody>
                    <a:bodyPr/>
                    <a:lstStyle/>
                    <a:p>
                      <a:r>
                        <a:rPr lang="sr-Cyrl-RS" sz="1200" dirty="0" smtClean="0"/>
                        <a:t>Јутарња гимнастика</a:t>
                      </a:r>
                      <a:endParaRPr lang="en-US" sz="1200" dirty="0"/>
                    </a:p>
                  </a:txBody>
                  <a:tcPr>
                    <a:lnB w="12700" cap="flat" cmpd="sng" algn="ctr">
                      <a:solidFill>
                        <a:schemeClr val="tx1"/>
                      </a:solidFill>
                      <a:prstDash val="solid"/>
                      <a:round/>
                      <a:headEnd type="none" w="med" len="med"/>
                      <a:tailEnd type="none" w="med" len="med"/>
                    </a:lnB>
                  </a:tcPr>
                </a:tc>
                <a:tc>
                  <a:txBody>
                    <a:bodyPr/>
                    <a:lstStyle/>
                    <a:p>
                      <a:r>
                        <a:rPr lang="sr-Cyrl-RS" sz="1200" dirty="0" smtClean="0"/>
                        <a:t>Јутарња гимнастика</a:t>
                      </a:r>
                      <a:endParaRPr lang="en-US" sz="1200" dirty="0"/>
                    </a:p>
                  </a:txBody>
                  <a:tcPr>
                    <a:lnB w="12700" cap="flat" cmpd="sng" algn="ctr">
                      <a:solidFill>
                        <a:schemeClr val="tx1"/>
                      </a:solidFill>
                      <a:prstDash val="solid"/>
                      <a:round/>
                      <a:headEnd type="none" w="med" len="med"/>
                      <a:tailEnd type="none" w="med" len="med"/>
                    </a:lnB>
                  </a:tcPr>
                </a:tc>
                <a:tc>
                  <a:txBody>
                    <a:bodyPr/>
                    <a:lstStyle/>
                    <a:p>
                      <a:r>
                        <a:rPr lang="sr-Cyrl-RS" sz="1200" dirty="0" smtClean="0"/>
                        <a:t>Јутарња гимнастика</a:t>
                      </a:r>
                      <a:endParaRPr lang="en-US" sz="1200" dirty="0"/>
                    </a:p>
                  </a:txBody>
                  <a:tcPr>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244462142"/>
                  </a:ext>
                </a:extLst>
              </a:tr>
              <a:tr h="1191339">
                <a:tc>
                  <a:txBody>
                    <a:bodyPr/>
                    <a:lstStyle/>
                    <a:p>
                      <a:r>
                        <a:rPr lang="sr-Cyrl-RS" sz="1200" dirty="0" smtClean="0"/>
                        <a:t>9-10</a:t>
                      </a:r>
                      <a:endParaRPr lang="en-US" sz="1200" dirty="0"/>
                    </a:p>
                  </a:txBody>
                  <a:tcPr>
                    <a:lnT w="12700" cap="flat" cmpd="sng" algn="ctr">
                      <a:solidFill>
                        <a:schemeClr val="tx1"/>
                      </a:solidFill>
                      <a:prstDash val="solid"/>
                      <a:round/>
                      <a:headEnd type="none" w="med" len="med"/>
                      <a:tailEnd type="none" w="med" len="med"/>
                    </a:lnT>
                  </a:tcPr>
                </a:tc>
                <a:tc>
                  <a:txBody>
                    <a:bodyPr/>
                    <a:lstStyle/>
                    <a:p>
                      <a:r>
                        <a:rPr lang="sr-Cyrl-RS" sz="1200" dirty="0" smtClean="0"/>
                        <a:t>Одмарање и припрема прибора за бележење</a:t>
                      </a:r>
                      <a:r>
                        <a:rPr lang="sr-Cyrl-RS" sz="1200" baseline="0" dirty="0" smtClean="0"/>
                        <a:t> садржаја са ртс-а</a:t>
                      </a:r>
                      <a:endParaRPr lang="en-US" sz="1200"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Одмарање и припрема прибора за бележење</a:t>
                      </a:r>
                      <a:r>
                        <a:rPr lang="sr-Cyrl-RS" sz="1200" baseline="0" dirty="0" smtClean="0"/>
                        <a:t> садржаја са ртс-а</a:t>
                      </a:r>
                      <a:endParaRPr lang="en-US" sz="1200" dirty="0" smtClean="0"/>
                    </a:p>
                    <a:p>
                      <a:endParaRPr lang="en-US" sz="1200" dirty="0"/>
                    </a:p>
                  </a:txBody>
                  <a:tcPr>
                    <a:lnT w="12700" cap="flat" cmpd="sng" algn="ctr">
                      <a:solidFill>
                        <a:schemeClr val="tx1"/>
                      </a:solidFill>
                      <a:prstDash val="solid"/>
                      <a:round/>
                      <a:headEnd type="none" w="med" len="med"/>
                      <a:tailEnd type="none" w="med" len="med"/>
                    </a:lnT>
                  </a:tcPr>
                </a:tc>
                <a:tc>
                  <a:txBody>
                    <a:bodyPr/>
                    <a:lstStyle/>
                    <a:p>
                      <a:r>
                        <a:rPr lang="sr-Cyrl-RS" sz="1200" dirty="0" smtClean="0"/>
                        <a:t>Одмарање и припрема прибора за бележење</a:t>
                      </a:r>
                      <a:r>
                        <a:rPr lang="sr-Cyrl-RS" sz="1200" baseline="0" dirty="0" smtClean="0"/>
                        <a:t> садржаја са ртс-а</a:t>
                      </a:r>
                      <a:endParaRPr lang="en-US" sz="1200"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Одмарање и припрема прибора за бележење</a:t>
                      </a:r>
                      <a:r>
                        <a:rPr lang="sr-Cyrl-RS" sz="1200" baseline="0" dirty="0" smtClean="0"/>
                        <a:t> садржаја са </a:t>
                      </a:r>
                    </a:p>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baseline="0" dirty="0" smtClean="0"/>
                        <a:t>ртс-а</a:t>
                      </a:r>
                      <a:endParaRPr lang="en-US" sz="1200" dirty="0" smtClean="0"/>
                    </a:p>
                    <a:p>
                      <a:endParaRPr lang="en-US" sz="1200"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Одмарање и припрема прибора за бележење</a:t>
                      </a:r>
                      <a:r>
                        <a:rPr lang="sr-Cyrl-RS" sz="1200" baseline="0" dirty="0" smtClean="0"/>
                        <a:t> садржаја са ртс-а</a:t>
                      </a:r>
                      <a:endParaRPr lang="en-US" sz="1200" dirty="0" smtClean="0"/>
                    </a:p>
                    <a:p>
                      <a:endParaRPr lang="en-US" sz="1200" dirty="0"/>
                    </a:p>
                  </a:txBody>
                  <a:tcPr>
                    <a:lnT w="12700" cap="flat" cmpd="sng" algn="ctr">
                      <a:solidFill>
                        <a:schemeClr val="tx1"/>
                      </a:solidFill>
                      <a:prstDash val="solid"/>
                      <a:round/>
                      <a:headEnd type="none" w="med" len="med"/>
                      <a:tailEnd type="none" w="med" len="med"/>
                    </a:lnT>
                  </a:tcPr>
                </a:tc>
                <a:tc>
                  <a:txBody>
                    <a:bodyPr/>
                    <a:lstStyle/>
                    <a:p>
                      <a:r>
                        <a:rPr lang="sr-Cyrl-RS" sz="1200" dirty="0" smtClean="0"/>
                        <a:t>Доручак</a:t>
                      </a:r>
                      <a:endParaRPr lang="en-US" sz="1200" dirty="0"/>
                    </a:p>
                  </a:txBody>
                  <a:tcPr>
                    <a:lnT w="12700" cap="flat" cmpd="sng" algn="ctr">
                      <a:solidFill>
                        <a:schemeClr val="tx1"/>
                      </a:solidFill>
                      <a:prstDash val="solid"/>
                      <a:round/>
                      <a:headEnd type="none" w="med" len="med"/>
                      <a:tailEnd type="none" w="med" len="med"/>
                    </a:lnT>
                  </a:tcPr>
                </a:tc>
                <a:tc>
                  <a:txBody>
                    <a:bodyPr/>
                    <a:lstStyle/>
                    <a:p>
                      <a:r>
                        <a:rPr lang="sr-Cyrl-RS" sz="1200" dirty="0" smtClean="0"/>
                        <a:t>Доручак</a:t>
                      </a:r>
                      <a:endParaRPr lang="en-US" sz="12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073551288"/>
                  </a:ext>
                </a:extLst>
              </a:tr>
              <a:tr h="440069">
                <a:tc>
                  <a:txBody>
                    <a:bodyPr/>
                    <a:lstStyle/>
                    <a:p>
                      <a:r>
                        <a:rPr lang="sr-Cyrl-RS" sz="1200" dirty="0" smtClean="0"/>
                        <a:t>10-11</a:t>
                      </a:r>
                      <a:endParaRPr lang="en-US" sz="1200" dirty="0"/>
                    </a:p>
                  </a:txBody>
                  <a:tcPr/>
                </a:tc>
                <a:tc rowSpan="2">
                  <a:txBody>
                    <a:bodyPr/>
                    <a:lstStyle/>
                    <a:p>
                      <a:r>
                        <a:rPr lang="sr-Cyrl-RS" sz="1200" dirty="0" smtClean="0"/>
                        <a:t>Гледање наставе на РТС-у (математика, српски, хемија)</a:t>
                      </a:r>
                      <a:endParaRPr lang="en-US" sz="1200" dirty="0"/>
                    </a:p>
                  </a:txBody>
                  <a:tcPr/>
                </a:tc>
                <a:tc rowSpan="2">
                  <a:txBody>
                    <a:bodyPr/>
                    <a:lstStyle/>
                    <a:p>
                      <a:r>
                        <a:rPr lang="sr-Cyrl-RS" sz="1200" dirty="0" smtClean="0"/>
                        <a:t>Гледање наставе на РТС-у (математика, српски, физика)</a:t>
                      </a:r>
                      <a:endParaRPr lang="en-US" sz="1200" dirty="0"/>
                    </a:p>
                  </a:txBody>
                  <a:tcPr/>
                </a:tc>
                <a:tc rowSpan="2">
                  <a:txBody>
                    <a:bodyPr/>
                    <a:lstStyle/>
                    <a:p>
                      <a:r>
                        <a:rPr lang="sr-Cyrl-RS" sz="1200" dirty="0" smtClean="0"/>
                        <a:t>Гледање наставе на РТС-у (математика, српски, информатика)</a:t>
                      </a:r>
                      <a:endParaRPr lang="en-US" sz="1200" dirty="0"/>
                    </a:p>
                  </a:txBody>
                  <a:tcPr/>
                </a:tc>
                <a:tc rowSpan="2">
                  <a:txBody>
                    <a:bodyPr/>
                    <a:lstStyle/>
                    <a:p>
                      <a:r>
                        <a:rPr lang="sr-Cyrl-RS" sz="1200" dirty="0" smtClean="0"/>
                        <a:t>Гледање наставе на РТС-у (математика, српски, биологија)</a:t>
                      </a:r>
                      <a:endParaRPr lang="en-US" sz="1200" dirty="0"/>
                    </a:p>
                  </a:txBody>
                  <a:tcPr/>
                </a:tc>
                <a:tc rowSpan="2">
                  <a:txBody>
                    <a:bodyPr/>
                    <a:lstStyle/>
                    <a:p>
                      <a:r>
                        <a:rPr lang="sr-Cyrl-RS" sz="1200" dirty="0" smtClean="0"/>
                        <a:t>Гледање наставе на РТС-у (математика, српски, енглески</a:t>
                      </a:r>
                      <a:r>
                        <a:rPr lang="sr-Cyrl-RS" sz="1200" baseline="0" dirty="0" smtClean="0"/>
                        <a:t> језик</a:t>
                      </a:r>
                      <a:r>
                        <a:rPr lang="sr-Cyrl-RS" sz="1200" dirty="0" smtClean="0"/>
                        <a:t>)</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Јутарња гимнастика</a:t>
                      </a:r>
                      <a:endParaRPr lang="en-US" sz="1200" dirty="0" smtClean="0"/>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Јутарња гимнастика</a:t>
                      </a:r>
                      <a:endParaRPr lang="en-US" sz="1200" dirty="0" smtClean="0"/>
                    </a:p>
                    <a:p>
                      <a:endParaRPr lang="en-US" dirty="0"/>
                    </a:p>
                  </a:txBody>
                  <a:tcPr/>
                </a:tc>
                <a:extLst>
                  <a:ext uri="{0D108BD9-81ED-4DB2-BD59-A6C34878D82A}">
                    <a16:rowId xmlns:a16="http://schemas.microsoft.com/office/drawing/2014/main" xmlns="" val="1411179905"/>
                  </a:ext>
                </a:extLst>
              </a:tr>
              <a:tr h="685955">
                <a:tc>
                  <a:txBody>
                    <a:bodyPr/>
                    <a:lstStyle/>
                    <a:p>
                      <a:r>
                        <a:rPr lang="sr-Cyrl-RS" sz="1200" dirty="0" smtClean="0"/>
                        <a:t>11-12</a:t>
                      </a:r>
                      <a:endParaRPr lang="en-US" sz="12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sr-Cyrl-RS" sz="1200" dirty="0" smtClean="0"/>
                        <a:t>Помоћ у кући</a:t>
                      </a:r>
                      <a:endParaRPr lang="en-US" sz="1200" dirty="0"/>
                    </a:p>
                  </a:txBody>
                  <a:tcPr/>
                </a:tc>
                <a:tc>
                  <a:txBody>
                    <a:bodyPr/>
                    <a:lstStyle/>
                    <a:p>
                      <a:r>
                        <a:rPr lang="sr-Cyrl-RS" sz="1200" dirty="0" smtClean="0"/>
                        <a:t>Помоћ у кући</a:t>
                      </a:r>
                      <a:endParaRPr lang="en-US" sz="1200" dirty="0"/>
                    </a:p>
                  </a:txBody>
                  <a:tcPr/>
                </a:tc>
                <a:extLst>
                  <a:ext uri="{0D108BD9-81ED-4DB2-BD59-A6C34878D82A}">
                    <a16:rowId xmlns:a16="http://schemas.microsoft.com/office/drawing/2014/main" xmlns="" val="1392116231"/>
                  </a:ext>
                </a:extLst>
              </a:tr>
              <a:tr h="440069">
                <a:tc>
                  <a:txBody>
                    <a:bodyPr/>
                    <a:lstStyle/>
                    <a:p>
                      <a:r>
                        <a:rPr lang="sr-Cyrl-RS" sz="1200" dirty="0" smtClean="0"/>
                        <a:t>12-13</a:t>
                      </a:r>
                      <a:endParaRPr lang="en-US" sz="1200" dirty="0"/>
                    </a:p>
                  </a:txBody>
                  <a:tcPr/>
                </a:tc>
                <a:tc rowSpan="2">
                  <a:txBody>
                    <a:bodyPr/>
                    <a:lstStyle/>
                    <a:p>
                      <a:r>
                        <a:rPr lang="sr-Cyrl-RS" sz="1200" dirty="0" smtClean="0"/>
                        <a:t>Учење на даљину и комуникација са наставницима (математика,</a:t>
                      </a:r>
                      <a:r>
                        <a:rPr lang="sr-Cyrl-RS" sz="1200" baseline="0" dirty="0" smtClean="0"/>
                        <a:t> српски, хемија)</a:t>
                      </a:r>
                      <a:endParaRPr lang="en-US" sz="1200" dirty="0"/>
                    </a:p>
                  </a:txBody>
                  <a:tcPr/>
                </a:tc>
                <a:tc rowSpan="2">
                  <a:txBody>
                    <a:bodyPr/>
                    <a:lstStyle/>
                    <a:p>
                      <a:r>
                        <a:rPr lang="sr-Cyrl-RS" sz="1200" dirty="0" smtClean="0"/>
                        <a:t>Учење на даљину и комуникација са наставницима (математика,</a:t>
                      </a:r>
                      <a:r>
                        <a:rPr lang="sr-Cyrl-RS" sz="1200" baseline="0" dirty="0" smtClean="0"/>
                        <a:t> српски, физика)</a:t>
                      </a:r>
                      <a:endParaRPr lang="en-US" sz="1200" dirty="0"/>
                    </a:p>
                  </a:txBody>
                  <a:tcPr/>
                </a:tc>
                <a:tc rowSpan="2">
                  <a:txBody>
                    <a:bodyPr/>
                    <a:lstStyle/>
                    <a:p>
                      <a:r>
                        <a:rPr lang="sr-Cyrl-RS" sz="1200" dirty="0" smtClean="0"/>
                        <a:t>Учење на даљину и комуникација са наставницима (математика,</a:t>
                      </a:r>
                      <a:r>
                        <a:rPr lang="sr-Cyrl-RS" sz="1200" baseline="0" dirty="0" smtClean="0"/>
                        <a:t> српски, информатика)</a:t>
                      </a:r>
                      <a:endParaRPr lang="en-US" sz="1200" dirty="0"/>
                    </a:p>
                  </a:txBody>
                  <a:tcPr/>
                </a:tc>
                <a:tc rowSpan="2">
                  <a:txBody>
                    <a:bodyPr/>
                    <a:lstStyle/>
                    <a:p>
                      <a:r>
                        <a:rPr lang="sr-Cyrl-RS" sz="1200" dirty="0" smtClean="0"/>
                        <a:t>Учење на даљину и комуникација са наставницима (математика,</a:t>
                      </a:r>
                      <a:r>
                        <a:rPr lang="sr-Cyrl-RS" sz="1200" baseline="0" dirty="0" smtClean="0"/>
                        <a:t> српски, биологија)</a:t>
                      </a:r>
                      <a:endParaRPr lang="en-US" sz="1200" dirty="0"/>
                    </a:p>
                  </a:txBody>
                  <a:tcPr/>
                </a:tc>
                <a:tc rowSpan="2">
                  <a:txBody>
                    <a:bodyPr/>
                    <a:lstStyle/>
                    <a:p>
                      <a:r>
                        <a:rPr lang="sr-Cyrl-RS" sz="1200" dirty="0" smtClean="0"/>
                        <a:t>Учење на даљину и комуникација са наставницима (математика,</a:t>
                      </a:r>
                      <a:r>
                        <a:rPr lang="sr-Cyrl-RS" sz="1200" baseline="0" dirty="0" smtClean="0"/>
                        <a:t> српски, енглески језик)</a:t>
                      </a:r>
                      <a:endParaRPr lang="en-US" sz="1200"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Пишем</a:t>
                      </a:r>
                      <a:r>
                        <a:rPr lang="sr-Cyrl-RS" sz="1200" baseline="0" dirty="0" smtClean="0"/>
                        <a:t> састав из српског језика</a:t>
                      </a:r>
                      <a:endParaRPr lang="en-US" sz="1200" dirty="0" smtClean="0"/>
                    </a:p>
                    <a:p>
                      <a:endParaRPr lang="en-US" sz="1200" dirty="0"/>
                    </a:p>
                  </a:txBody>
                  <a:tcPr/>
                </a:tc>
                <a:tc>
                  <a:txBody>
                    <a:bodyPr/>
                    <a:lstStyle/>
                    <a:p>
                      <a:r>
                        <a:rPr lang="sr-Cyrl-RS" sz="1200" dirty="0" smtClean="0"/>
                        <a:t>Одмор</a:t>
                      </a:r>
                      <a:endParaRPr lang="en-US" sz="1200" dirty="0"/>
                    </a:p>
                  </a:txBody>
                  <a:tcPr/>
                </a:tc>
                <a:extLst>
                  <a:ext uri="{0D108BD9-81ED-4DB2-BD59-A6C34878D82A}">
                    <a16:rowId xmlns:a16="http://schemas.microsoft.com/office/drawing/2014/main" xmlns="" val="2167000662"/>
                  </a:ext>
                </a:extLst>
              </a:tr>
              <a:tr h="1099612">
                <a:tc>
                  <a:txBody>
                    <a:bodyPr/>
                    <a:lstStyle/>
                    <a:p>
                      <a:r>
                        <a:rPr lang="sr-Cyrl-RS" sz="1200" dirty="0" smtClean="0"/>
                        <a:t>13-14</a:t>
                      </a:r>
                      <a:endParaRPr lang="en-US" sz="1200" dirty="0"/>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dirty="0"/>
                    </a:p>
                  </a:txBody>
                  <a:tcPr/>
                </a:tc>
                <a:tc>
                  <a:txBody>
                    <a:bodyPr/>
                    <a:lstStyle/>
                    <a:p>
                      <a:r>
                        <a:rPr lang="sr-Cyrl-RS" sz="1200" dirty="0" smtClean="0"/>
                        <a:t>Понављање</a:t>
                      </a:r>
                      <a:r>
                        <a:rPr lang="sr-Cyrl-RS" sz="1200" baseline="0" dirty="0" smtClean="0"/>
                        <a:t> градива</a:t>
                      </a:r>
                      <a:endParaRPr lang="en-US" sz="1200" dirty="0"/>
                    </a:p>
                  </a:txBody>
                  <a:tcPr/>
                </a:tc>
                <a:extLst>
                  <a:ext uri="{0D108BD9-81ED-4DB2-BD59-A6C34878D82A}">
                    <a16:rowId xmlns:a16="http://schemas.microsoft.com/office/drawing/2014/main" xmlns="" val="2792399035"/>
                  </a:ext>
                </a:extLst>
              </a:tr>
              <a:tr h="440069">
                <a:tc>
                  <a:txBody>
                    <a:bodyPr/>
                    <a:lstStyle/>
                    <a:p>
                      <a:r>
                        <a:rPr lang="sr-Cyrl-RS" sz="1200" dirty="0" smtClean="0"/>
                        <a:t>14-15</a:t>
                      </a:r>
                      <a:endParaRPr lang="en-US" sz="1200" dirty="0"/>
                    </a:p>
                  </a:txBody>
                  <a:tcPr/>
                </a:tc>
                <a:tc>
                  <a:txBody>
                    <a:bodyPr/>
                    <a:lstStyle/>
                    <a:p>
                      <a:r>
                        <a:rPr lang="sr-Cyrl-RS" sz="1200" dirty="0" smtClean="0"/>
                        <a:t>ручак</a:t>
                      </a:r>
                      <a:endParaRPr lang="en-US" sz="1200" dirty="0"/>
                    </a:p>
                  </a:txBody>
                  <a:tcPr/>
                </a:tc>
                <a:tc>
                  <a:txBody>
                    <a:bodyPr/>
                    <a:lstStyle/>
                    <a:p>
                      <a:r>
                        <a:rPr lang="sr-Cyrl-RS" sz="1200" dirty="0" smtClean="0"/>
                        <a:t>ручак</a:t>
                      </a:r>
                      <a:endParaRPr lang="en-US" sz="1200" dirty="0"/>
                    </a:p>
                  </a:txBody>
                  <a:tcPr/>
                </a:tc>
                <a:tc>
                  <a:txBody>
                    <a:bodyPr/>
                    <a:lstStyle/>
                    <a:p>
                      <a:r>
                        <a:rPr lang="sr-Cyrl-RS" sz="1200" dirty="0" smtClean="0"/>
                        <a:t>ручак</a:t>
                      </a:r>
                      <a:endParaRPr lang="en-US" sz="1200" dirty="0"/>
                    </a:p>
                  </a:txBody>
                  <a:tcPr/>
                </a:tc>
                <a:tc>
                  <a:txBody>
                    <a:bodyPr/>
                    <a:lstStyle/>
                    <a:p>
                      <a:r>
                        <a:rPr lang="sr-Cyrl-RS" sz="1200" dirty="0" smtClean="0"/>
                        <a:t>ручак</a:t>
                      </a:r>
                      <a:endParaRPr lang="en-US" sz="1200" dirty="0"/>
                    </a:p>
                  </a:txBody>
                  <a:tcPr/>
                </a:tc>
                <a:tc>
                  <a:txBody>
                    <a:bodyPr/>
                    <a:lstStyle/>
                    <a:p>
                      <a:r>
                        <a:rPr lang="sr-Cyrl-RS" sz="1200" dirty="0" smtClean="0"/>
                        <a:t>ручак</a:t>
                      </a:r>
                      <a:endParaRPr lang="en-US" sz="1200" dirty="0"/>
                    </a:p>
                  </a:txBody>
                  <a:tcPr/>
                </a:tc>
                <a:tc>
                  <a:txBody>
                    <a:bodyPr/>
                    <a:lstStyle/>
                    <a:p>
                      <a:r>
                        <a:rPr lang="sr-Cyrl-RS" sz="1200" dirty="0" smtClean="0"/>
                        <a:t>ручак</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ручак</a:t>
                      </a:r>
                      <a:endParaRPr lang="en-US" sz="1200" dirty="0" smtClean="0"/>
                    </a:p>
                    <a:p>
                      <a:endParaRPr lang="en-US" dirty="0"/>
                    </a:p>
                  </a:txBody>
                  <a:tcPr/>
                </a:tc>
                <a:extLst>
                  <a:ext uri="{0D108BD9-81ED-4DB2-BD59-A6C34878D82A}">
                    <a16:rowId xmlns:a16="http://schemas.microsoft.com/office/drawing/2014/main" xmlns="" val="1631002849"/>
                  </a:ext>
                </a:extLst>
              </a:tr>
              <a:tr h="440069">
                <a:tc>
                  <a:txBody>
                    <a:bodyPr/>
                    <a:lstStyle/>
                    <a:p>
                      <a:r>
                        <a:rPr lang="sr-Cyrl-RS" sz="1200" dirty="0" smtClean="0"/>
                        <a:t>15-16</a:t>
                      </a:r>
                      <a:endParaRPr lang="en-US" sz="1200" dirty="0"/>
                    </a:p>
                  </a:txBody>
                  <a:tcPr/>
                </a:tc>
                <a:tc>
                  <a:txBody>
                    <a:bodyPr/>
                    <a:lstStyle/>
                    <a:p>
                      <a:r>
                        <a:rPr lang="sr-Cyrl-RS" sz="1200" dirty="0" smtClean="0"/>
                        <a:t>одмор</a:t>
                      </a:r>
                      <a:endParaRPr lang="en-US" sz="1200" dirty="0"/>
                    </a:p>
                  </a:txBody>
                  <a:tcPr/>
                </a:tc>
                <a:tc>
                  <a:txBody>
                    <a:bodyPr/>
                    <a:lstStyle/>
                    <a:p>
                      <a:r>
                        <a:rPr lang="sr-Cyrl-RS" sz="1200" dirty="0" smtClean="0"/>
                        <a:t>одмор</a:t>
                      </a:r>
                      <a:endParaRPr lang="en-US" sz="1200" dirty="0"/>
                    </a:p>
                  </a:txBody>
                  <a:tcPr/>
                </a:tc>
                <a:tc>
                  <a:txBody>
                    <a:bodyPr/>
                    <a:lstStyle/>
                    <a:p>
                      <a:r>
                        <a:rPr lang="sr-Cyrl-RS" sz="1200" dirty="0" smtClean="0"/>
                        <a:t>одмор</a:t>
                      </a:r>
                      <a:endParaRPr lang="en-US" sz="1200" dirty="0"/>
                    </a:p>
                  </a:txBody>
                  <a:tcPr/>
                </a:tc>
                <a:tc>
                  <a:txBody>
                    <a:bodyPr/>
                    <a:lstStyle/>
                    <a:p>
                      <a:r>
                        <a:rPr lang="sr-Cyrl-RS" sz="1200" dirty="0" smtClean="0"/>
                        <a:t>одмор</a:t>
                      </a:r>
                      <a:endParaRPr lang="en-US" sz="1200" dirty="0"/>
                    </a:p>
                  </a:txBody>
                  <a:tcPr/>
                </a:tc>
                <a:tc>
                  <a:txBody>
                    <a:bodyPr/>
                    <a:lstStyle/>
                    <a:p>
                      <a:r>
                        <a:rPr lang="sr-Cyrl-RS" sz="1200" dirty="0" smtClean="0"/>
                        <a:t>одмор</a:t>
                      </a:r>
                      <a:endParaRPr lang="en-US" sz="1200" dirty="0"/>
                    </a:p>
                  </a:txBody>
                  <a:tcPr/>
                </a:tc>
                <a:tc>
                  <a:txBody>
                    <a:bodyPr/>
                    <a:lstStyle/>
                    <a:p>
                      <a:r>
                        <a:rPr lang="sr-Cyrl-RS" sz="1200" dirty="0" smtClean="0"/>
                        <a:t>одмор</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одмор</a:t>
                      </a:r>
                      <a:endParaRPr lang="en-US" sz="1200" dirty="0" smtClean="0"/>
                    </a:p>
                    <a:p>
                      <a:endParaRPr lang="en-US" dirty="0"/>
                    </a:p>
                  </a:txBody>
                  <a:tcPr/>
                </a:tc>
                <a:extLst>
                  <a:ext uri="{0D108BD9-81ED-4DB2-BD59-A6C34878D82A}">
                    <a16:rowId xmlns:a16="http://schemas.microsoft.com/office/drawing/2014/main" xmlns="" val="3758927521"/>
                  </a:ext>
                </a:extLst>
              </a:tr>
              <a:tr h="306846">
                <a:tc>
                  <a:txBody>
                    <a:bodyPr/>
                    <a:lstStyle/>
                    <a:p>
                      <a:r>
                        <a:rPr lang="sr-Cyrl-RS" sz="1200" dirty="0" smtClean="0"/>
                        <a:t>16-17</a:t>
                      </a:r>
                      <a:endParaRPr lang="en-US" sz="1200" dirty="0"/>
                    </a:p>
                  </a:txBody>
                  <a:tcPr/>
                </a:tc>
                <a:tc rowSpan="2">
                  <a:txBody>
                    <a:bodyPr/>
                    <a:lstStyle/>
                    <a:p>
                      <a:r>
                        <a:rPr lang="sr-Cyrl-RS" sz="1200" dirty="0" smtClean="0"/>
                        <a:t>учење</a:t>
                      </a:r>
                      <a:endParaRPr lang="en-US" sz="1200" dirty="0"/>
                    </a:p>
                  </a:txBody>
                  <a:tcPr/>
                </a:tc>
                <a:tc rowSpan="2">
                  <a:txBody>
                    <a:bodyPr/>
                    <a:lstStyle/>
                    <a:p>
                      <a:r>
                        <a:rPr lang="sr-Cyrl-RS" sz="1200" dirty="0" smtClean="0"/>
                        <a:t>учење</a:t>
                      </a:r>
                      <a:endParaRPr lang="en-US" sz="1200" dirty="0"/>
                    </a:p>
                  </a:txBody>
                  <a:tcPr/>
                </a:tc>
                <a:tc rowSpan="2">
                  <a:txBody>
                    <a:bodyPr/>
                    <a:lstStyle/>
                    <a:p>
                      <a:r>
                        <a:rPr lang="sr-Cyrl-RS" sz="1200" dirty="0" smtClean="0"/>
                        <a:t>учење</a:t>
                      </a:r>
                      <a:endParaRPr lang="en-US" sz="1200" dirty="0"/>
                    </a:p>
                  </a:txBody>
                  <a:tcPr/>
                </a:tc>
                <a:tc rowSpan="2">
                  <a:txBody>
                    <a:bodyPr/>
                    <a:lstStyle/>
                    <a:p>
                      <a:r>
                        <a:rPr lang="sr-Cyrl-RS" sz="1200" dirty="0" smtClean="0"/>
                        <a:t>учење</a:t>
                      </a:r>
                      <a:endParaRPr lang="en-US" sz="1200" dirty="0"/>
                    </a:p>
                  </a:txBody>
                  <a:tcPr/>
                </a:tc>
                <a:tc rowSpan="2">
                  <a:txBody>
                    <a:bodyPr/>
                    <a:lstStyle/>
                    <a:p>
                      <a:r>
                        <a:rPr lang="sr-Cyrl-RS" sz="1200" dirty="0" smtClean="0"/>
                        <a:t>учење</a:t>
                      </a:r>
                      <a:endParaRPr lang="en-US" sz="1200"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Израда ваза и саксија од пластичних флаша</a:t>
                      </a:r>
                      <a:endParaRPr lang="en-US" sz="1200" dirty="0" smtClean="0"/>
                    </a:p>
                    <a:p>
                      <a:endParaRPr lang="en-US"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Израда плана учења за наредну недељу</a:t>
                      </a:r>
                      <a:endParaRPr lang="en-US" sz="1200" dirty="0" smtClean="0"/>
                    </a:p>
                    <a:p>
                      <a:endParaRPr lang="en-US" dirty="0"/>
                    </a:p>
                  </a:txBody>
                  <a:tcPr/>
                </a:tc>
                <a:extLst>
                  <a:ext uri="{0D108BD9-81ED-4DB2-BD59-A6C34878D82A}">
                    <a16:rowId xmlns:a16="http://schemas.microsoft.com/office/drawing/2014/main" xmlns="" val="1528299642"/>
                  </a:ext>
                </a:extLst>
              </a:tr>
              <a:tr h="232537">
                <a:tc>
                  <a:txBody>
                    <a:bodyPr/>
                    <a:lstStyle/>
                    <a:p>
                      <a:r>
                        <a:rPr lang="sr-Cyrl-RS" sz="1200" dirty="0" smtClean="0"/>
                        <a:t>17-18</a:t>
                      </a:r>
                      <a:endParaRPr lang="en-US" sz="1200" dirty="0"/>
                    </a:p>
                  </a:txBody>
                  <a:tcPr/>
                </a:tc>
                <a:tc vMerge="1">
                  <a:txBody>
                    <a:bodyPr/>
                    <a:lstStyle/>
                    <a:p>
                      <a:endParaRPr lang="en-US"/>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288519662"/>
                  </a:ext>
                </a:extLst>
              </a:tr>
              <a:tr h="672034">
                <a:tc>
                  <a:txBody>
                    <a:bodyPr/>
                    <a:lstStyle/>
                    <a:p>
                      <a:r>
                        <a:rPr lang="sr-Cyrl-RS" sz="1200" dirty="0" smtClean="0"/>
                        <a:t>18-19</a:t>
                      </a:r>
                      <a:endParaRPr lang="en-US" sz="1200" dirty="0"/>
                    </a:p>
                  </a:txBody>
                  <a:tcPr/>
                </a:tc>
                <a:tc>
                  <a:txBody>
                    <a:bodyPr/>
                    <a:lstStyle/>
                    <a:p>
                      <a:r>
                        <a:rPr lang="sr-Cyrl-RS" sz="1200" dirty="0" smtClean="0"/>
                        <a:t>Играње друштвене</a:t>
                      </a:r>
                      <a:r>
                        <a:rPr lang="sr-Cyrl-RS" sz="1200" baseline="0" dirty="0" smtClean="0"/>
                        <a:t> игрене љути се човече</a:t>
                      </a:r>
                      <a:endParaRPr lang="en-US" sz="1200" dirty="0"/>
                    </a:p>
                  </a:txBody>
                  <a:tcPr/>
                </a:tc>
                <a:tc>
                  <a:txBody>
                    <a:bodyPr/>
                    <a:lstStyle/>
                    <a:p>
                      <a:r>
                        <a:rPr lang="sr-Cyrl-RS" sz="1200" dirty="0" smtClean="0"/>
                        <a:t>Помоћ</a:t>
                      </a:r>
                      <a:r>
                        <a:rPr lang="sr-Cyrl-RS" sz="1200" baseline="0" dirty="0" smtClean="0"/>
                        <a:t> у сређивању куће</a:t>
                      </a:r>
                      <a:endParaRPr lang="en-US" sz="1200" dirty="0"/>
                    </a:p>
                  </a:txBody>
                  <a:tcPr/>
                </a:tc>
                <a:tc>
                  <a:txBody>
                    <a:bodyPr/>
                    <a:lstStyle/>
                    <a:p>
                      <a:r>
                        <a:rPr lang="sr-Cyrl-RS" sz="1200" dirty="0" smtClean="0"/>
                        <a:t>Играње друштвене игре- домине</a:t>
                      </a:r>
                      <a:endParaRPr lang="en-US" sz="1200" dirty="0"/>
                    </a:p>
                  </a:txBody>
                  <a:tcPr/>
                </a:tc>
                <a:tc>
                  <a:txBody>
                    <a:bodyPr/>
                    <a:lstStyle/>
                    <a:p>
                      <a:r>
                        <a:rPr lang="sr-Cyrl-RS" sz="1200" dirty="0" smtClean="0"/>
                        <a:t>Гледање неког цртаног филма</a:t>
                      </a:r>
                      <a:endParaRPr lang="en-US" sz="1200" dirty="0"/>
                    </a:p>
                  </a:txBody>
                  <a:tcPr/>
                </a:tc>
                <a:tc>
                  <a:txBody>
                    <a:bodyPr/>
                    <a:lstStyle/>
                    <a:p>
                      <a:r>
                        <a:rPr lang="sr-Cyrl-RS" sz="1200" dirty="0" smtClean="0"/>
                        <a:t>Помоћ</a:t>
                      </a:r>
                      <a:r>
                        <a:rPr lang="sr-Cyrl-RS" sz="1200" baseline="0" dirty="0" smtClean="0"/>
                        <a:t> у кући</a:t>
                      </a:r>
                      <a:endParaRPr lang="en-US" sz="1200" dirty="0"/>
                    </a:p>
                  </a:txBody>
                  <a:tcPr/>
                </a:tc>
                <a:tc>
                  <a:txBody>
                    <a:bodyPr/>
                    <a:lstStyle/>
                    <a:p>
                      <a:r>
                        <a:rPr lang="sr-Cyrl-RS" sz="1200" dirty="0" smtClean="0"/>
                        <a:t>Гледање филма</a:t>
                      </a:r>
                      <a:endParaRPr lang="en-US" sz="1200" dirty="0"/>
                    </a:p>
                  </a:txBody>
                  <a:tcPr/>
                </a:tc>
                <a:tc>
                  <a:txBody>
                    <a:bodyPr/>
                    <a:lstStyle/>
                    <a:p>
                      <a:r>
                        <a:rPr lang="sr-Cyrl-RS" sz="1200" dirty="0" smtClean="0"/>
                        <a:t>Играње друштвених</a:t>
                      </a:r>
                      <a:r>
                        <a:rPr lang="sr-Cyrl-RS" sz="1200" baseline="0" dirty="0" smtClean="0"/>
                        <a:t> игара- слагалица квиз</a:t>
                      </a:r>
                      <a:endParaRPr lang="en-US" sz="1200" dirty="0"/>
                    </a:p>
                  </a:txBody>
                  <a:tcPr/>
                </a:tc>
                <a:extLst>
                  <a:ext uri="{0D108BD9-81ED-4DB2-BD59-A6C34878D82A}">
                    <a16:rowId xmlns:a16="http://schemas.microsoft.com/office/drawing/2014/main" xmlns="" val="1012092253"/>
                  </a:ext>
                </a:extLst>
              </a:tr>
              <a:tr h="440069">
                <a:tc>
                  <a:txBody>
                    <a:bodyPr/>
                    <a:lstStyle/>
                    <a:p>
                      <a:r>
                        <a:rPr lang="sr-Cyrl-RS" sz="1200" dirty="0" smtClean="0"/>
                        <a:t>19-20</a:t>
                      </a:r>
                      <a:endParaRPr lang="en-US" sz="1200" dirty="0"/>
                    </a:p>
                  </a:txBody>
                  <a:tcPr/>
                </a:tc>
                <a:tc>
                  <a:txBody>
                    <a:bodyPr/>
                    <a:lstStyle/>
                    <a:p>
                      <a:r>
                        <a:rPr lang="sr-Cyrl-RS" sz="1200" dirty="0" smtClean="0"/>
                        <a:t>Вечера</a:t>
                      </a:r>
                      <a:endParaRPr lang="en-US" sz="1200" dirty="0"/>
                    </a:p>
                  </a:txBody>
                  <a:tcPr/>
                </a:tc>
                <a:tc>
                  <a:txBody>
                    <a:bodyPr/>
                    <a:lstStyle/>
                    <a:p>
                      <a:r>
                        <a:rPr lang="sr-Cyrl-RS" sz="1200" dirty="0" smtClean="0"/>
                        <a:t>Вечера</a:t>
                      </a:r>
                      <a:endParaRPr lang="en-US" sz="1200" dirty="0"/>
                    </a:p>
                  </a:txBody>
                  <a:tcPr/>
                </a:tc>
                <a:tc>
                  <a:txBody>
                    <a:bodyPr/>
                    <a:lstStyle/>
                    <a:p>
                      <a:r>
                        <a:rPr lang="sr-Cyrl-RS" sz="1200" dirty="0" smtClean="0"/>
                        <a:t>Вечера</a:t>
                      </a:r>
                      <a:endParaRPr lang="en-US" sz="1200" dirty="0"/>
                    </a:p>
                  </a:txBody>
                  <a:tcPr/>
                </a:tc>
                <a:tc>
                  <a:txBody>
                    <a:bodyPr/>
                    <a:lstStyle/>
                    <a:p>
                      <a:r>
                        <a:rPr lang="sr-Cyrl-RS" sz="1200" dirty="0" smtClean="0"/>
                        <a:t>Вечера</a:t>
                      </a:r>
                      <a:endParaRPr lang="en-US" sz="1200" dirty="0"/>
                    </a:p>
                  </a:txBody>
                  <a:tcPr/>
                </a:tc>
                <a:tc>
                  <a:txBody>
                    <a:bodyPr/>
                    <a:lstStyle/>
                    <a:p>
                      <a:r>
                        <a:rPr lang="sr-Cyrl-RS" sz="1200" dirty="0" smtClean="0"/>
                        <a:t>Вечера</a:t>
                      </a:r>
                      <a:endParaRPr lang="en-US" sz="1200" dirty="0"/>
                    </a:p>
                  </a:txBody>
                  <a:tcPr/>
                </a:tc>
                <a:tc>
                  <a:txBody>
                    <a:bodyPr/>
                    <a:lstStyle/>
                    <a:p>
                      <a:r>
                        <a:rPr lang="sr-Cyrl-RS" sz="1200" dirty="0" smtClean="0"/>
                        <a:t>Вечера</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r-Cyrl-RS" sz="1200" b="0" i="0" u="none" strike="noStrike" kern="1200" cap="none" spc="0" normalizeH="0" baseline="0" noProof="0" dirty="0" smtClean="0">
                          <a:ln>
                            <a:noFill/>
                          </a:ln>
                          <a:solidFill>
                            <a:prstClr val="black"/>
                          </a:solidFill>
                          <a:effectLst/>
                          <a:uLnTx/>
                          <a:uFillTx/>
                          <a:latin typeface="+mn-lt"/>
                          <a:ea typeface="+mn-ea"/>
                          <a:cs typeface="+mn-cs"/>
                        </a:rPr>
                        <a:t>Вечера</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a:txBody>
                  <a:tcPr/>
                </a:tc>
                <a:extLst>
                  <a:ext uri="{0D108BD9-81ED-4DB2-BD59-A6C34878D82A}">
                    <a16:rowId xmlns:a16="http://schemas.microsoft.com/office/drawing/2014/main" xmlns="" val="2793504124"/>
                  </a:ext>
                </a:extLst>
              </a:tr>
              <a:tr h="767542">
                <a:tc>
                  <a:txBody>
                    <a:bodyPr/>
                    <a:lstStyle/>
                    <a:p>
                      <a:r>
                        <a:rPr lang="sr-Cyrl-RS" sz="1200" dirty="0" smtClean="0"/>
                        <a:t>20-21</a:t>
                      </a:r>
                      <a:endParaRPr lang="en-US" sz="1200" dirty="0"/>
                    </a:p>
                  </a:txBody>
                  <a:tcPr/>
                </a:tc>
                <a:tc>
                  <a:txBody>
                    <a:bodyPr/>
                    <a:lstStyle/>
                    <a:p>
                      <a:r>
                        <a:rPr lang="sr-Cyrl-RS" sz="1200" dirty="0" smtClean="0"/>
                        <a:t>Гледање</a:t>
                      </a:r>
                      <a:r>
                        <a:rPr lang="sr-Cyrl-RS" sz="1200" baseline="0" dirty="0" smtClean="0"/>
                        <a:t> неког цртаног филма, филма, серије</a:t>
                      </a:r>
                      <a:endParaRPr lang="en-US" sz="1200" dirty="0"/>
                    </a:p>
                  </a:txBody>
                  <a:tcPr/>
                </a:tc>
                <a:tc>
                  <a:txBody>
                    <a:bodyPr/>
                    <a:lstStyle/>
                    <a:p>
                      <a:r>
                        <a:rPr lang="sr-Cyrl-RS" sz="1200" dirty="0" smtClean="0"/>
                        <a:t>Гледање онлине позоришта</a:t>
                      </a:r>
                      <a:endParaRPr lang="en-US" sz="1200" dirty="0"/>
                    </a:p>
                  </a:txBody>
                  <a:tcPr/>
                </a:tc>
                <a:tc>
                  <a:txBody>
                    <a:bodyPr/>
                    <a:lstStyle/>
                    <a:p>
                      <a:r>
                        <a:rPr lang="sr-Cyrl-RS" sz="1200" dirty="0" smtClean="0"/>
                        <a:t>Виртуелни</a:t>
                      </a:r>
                      <a:r>
                        <a:rPr lang="sr-Cyrl-RS" sz="1200" baseline="0" dirty="0" smtClean="0"/>
                        <a:t> обилазак музеја</a:t>
                      </a:r>
                      <a:endParaRPr lang="en-US" sz="1200" dirty="0"/>
                    </a:p>
                  </a:txBody>
                  <a:tcPr/>
                </a:tc>
                <a:tc>
                  <a:txBody>
                    <a:bodyPr/>
                    <a:lstStyle/>
                    <a:p>
                      <a:r>
                        <a:rPr lang="sr-Cyrl-RS" sz="1200" dirty="0" smtClean="0"/>
                        <a:t>Решавање</a:t>
                      </a:r>
                      <a:r>
                        <a:rPr lang="sr-Cyrl-RS" sz="1200" baseline="0" dirty="0" smtClean="0"/>
                        <a:t> ребуса, укрштеница</a:t>
                      </a:r>
                      <a:endParaRPr lang="en-US" sz="1200" dirty="0"/>
                    </a:p>
                  </a:txBody>
                  <a:tcPr/>
                </a:tc>
                <a:tc>
                  <a:txBody>
                    <a:bodyPr/>
                    <a:lstStyle/>
                    <a:p>
                      <a:r>
                        <a:rPr lang="sr-Cyrl-RS" sz="1200" dirty="0" smtClean="0"/>
                        <a:t>Друтвене игре</a:t>
                      </a:r>
                    </a:p>
                    <a:p>
                      <a:r>
                        <a:rPr lang="sr-Cyrl-RS" sz="1200" dirty="0" smtClean="0"/>
                        <a:t>Х, О</a:t>
                      </a:r>
                      <a:r>
                        <a:rPr lang="sr-Cyrl-RS" sz="1200" baseline="0" dirty="0" smtClean="0"/>
                        <a:t> (ИКС, ОКС)</a:t>
                      </a:r>
                      <a:endParaRPr lang="en-US" sz="1200" dirty="0"/>
                    </a:p>
                  </a:txBody>
                  <a:tcPr/>
                </a:tc>
                <a:tc>
                  <a:txBody>
                    <a:bodyPr/>
                    <a:lstStyle/>
                    <a:p>
                      <a:r>
                        <a:rPr lang="sr-Cyrl-RS" sz="1200" dirty="0" smtClean="0"/>
                        <a:t>Гледам тв</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r-Cyrl-RS" sz="1200" b="0" i="0" u="none" strike="noStrike" kern="1200" cap="none" spc="0" normalizeH="0" baseline="0" noProof="0" dirty="0" smtClean="0">
                          <a:ln>
                            <a:noFill/>
                          </a:ln>
                          <a:solidFill>
                            <a:prstClr val="black"/>
                          </a:solidFill>
                          <a:effectLst/>
                          <a:uLnTx/>
                          <a:uFillTx/>
                          <a:latin typeface="+mn-lt"/>
                          <a:ea typeface="+mn-ea"/>
                          <a:cs typeface="+mn-cs"/>
                        </a:rPr>
                        <a:t>Гледам тв</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a:txBody>
                  <a:tcPr/>
                </a:tc>
                <a:extLst>
                  <a:ext uri="{0D108BD9-81ED-4DB2-BD59-A6C34878D82A}">
                    <a16:rowId xmlns:a16="http://schemas.microsoft.com/office/drawing/2014/main" xmlns="" val="2934651052"/>
                  </a:ext>
                </a:extLst>
              </a:tr>
              <a:tr h="789313">
                <a:tc>
                  <a:txBody>
                    <a:bodyPr/>
                    <a:lstStyle/>
                    <a:p>
                      <a:r>
                        <a:rPr lang="sr-Cyrl-RS" sz="1200" dirty="0" smtClean="0"/>
                        <a:t>21-22</a:t>
                      </a:r>
                      <a:endParaRPr lang="en-US" sz="1200" dirty="0"/>
                    </a:p>
                  </a:txBody>
                  <a:tcPr/>
                </a:tc>
                <a:tc>
                  <a:txBody>
                    <a:bodyPr/>
                    <a:lstStyle/>
                    <a:p>
                      <a:r>
                        <a:rPr lang="sr-Cyrl-RS" sz="1200" dirty="0" smtClean="0"/>
                        <a:t>Слободно време читање, или припрема за наредни дан</a:t>
                      </a:r>
                      <a:endParaRPr lang="en-US" sz="1200" dirty="0"/>
                    </a:p>
                  </a:txBody>
                  <a:tcPr/>
                </a:tc>
                <a:tc>
                  <a:txBody>
                    <a:bodyPr/>
                    <a:lstStyle/>
                    <a:p>
                      <a:r>
                        <a:rPr lang="sr-Cyrl-RS" sz="1200" dirty="0" smtClean="0"/>
                        <a:t>Слободно</a:t>
                      </a:r>
                      <a:r>
                        <a:rPr lang="sr-Cyrl-RS" sz="1200" baseline="0" dirty="0" smtClean="0"/>
                        <a:t> време, одмарање, припрема за наредни дан</a:t>
                      </a:r>
                      <a:endParaRPr lang="en-US" sz="1200" dirty="0"/>
                    </a:p>
                  </a:txBody>
                  <a:tcPr/>
                </a:tc>
                <a:tc>
                  <a:txBody>
                    <a:bodyPr/>
                    <a:lstStyle/>
                    <a:p>
                      <a:r>
                        <a:rPr lang="sr-Cyrl-RS" sz="1200" dirty="0" smtClean="0"/>
                        <a:t>Слушање  музике</a:t>
                      </a:r>
                      <a:endParaRPr lang="en-US" sz="1200" dirty="0"/>
                    </a:p>
                  </a:txBody>
                  <a:tcPr/>
                </a:tc>
                <a:tc>
                  <a:txBody>
                    <a:bodyPr/>
                    <a:lstStyle/>
                    <a:p>
                      <a:r>
                        <a:rPr lang="sr-Cyrl-RS" sz="1200" dirty="0" smtClean="0"/>
                        <a:t>Слушање музике</a:t>
                      </a:r>
                      <a:endParaRPr lang="en-US" sz="1200" dirty="0"/>
                    </a:p>
                  </a:txBody>
                  <a:tcPr/>
                </a:tc>
                <a:tc>
                  <a:txBody>
                    <a:bodyPr/>
                    <a:lstStyle/>
                    <a:p>
                      <a:r>
                        <a:rPr lang="sr-Cyrl-RS" sz="1200" dirty="0" smtClean="0"/>
                        <a:t>Читање</a:t>
                      </a:r>
                      <a:r>
                        <a:rPr lang="sr-Cyrl-RS" sz="1200" baseline="0" dirty="0" smtClean="0"/>
                        <a:t> књиге</a:t>
                      </a:r>
                      <a:endParaRPr lang="en-US" sz="1200" dirty="0"/>
                    </a:p>
                  </a:txBody>
                  <a:tcPr/>
                </a:tc>
                <a:tc>
                  <a:txBody>
                    <a:bodyPr/>
                    <a:lstStyle/>
                    <a:p>
                      <a:r>
                        <a:rPr lang="sr-Cyrl-RS" sz="1200" dirty="0" smtClean="0"/>
                        <a:t>Слушам музику</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smtClean="0"/>
                        <a:t>Слушам музику</a:t>
                      </a:r>
                      <a:endParaRPr lang="en-US" sz="1200" dirty="0" smtClean="0"/>
                    </a:p>
                    <a:p>
                      <a:endParaRPr lang="en-US" dirty="0"/>
                    </a:p>
                  </a:txBody>
                  <a:tcPr/>
                </a:tc>
                <a:extLst>
                  <a:ext uri="{0D108BD9-81ED-4DB2-BD59-A6C34878D82A}">
                    <a16:rowId xmlns:a16="http://schemas.microsoft.com/office/drawing/2014/main" xmlns="" val="4182242984"/>
                  </a:ext>
                </a:extLst>
              </a:tr>
              <a:tr h="770121">
                <a:tc>
                  <a:txBody>
                    <a:bodyPr/>
                    <a:lstStyle/>
                    <a:p>
                      <a:r>
                        <a:rPr lang="sr-Cyrl-RS" sz="1200" dirty="0" smtClean="0"/>
                        <a:t>Урађено</a:t>
                      </a:r>
                      <a:r>
                        <a:rPr lang="sr-Cyrl-RS" sz="1200" baseline="0" dirty="0" smtClean="0"/>
                        <a:t> да/не</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414786297"/>
                  </a:ext>
                </a:extLst>
              </a:tr>
            </a:tbl>
          </a:graphicData>
        </a:graphic>
      </p:graphicFrame>
    </p:spTree>
    <p:extLst>
      <p:ext uri="{BB962C8B-B14F-4D97-AF65-F5344CB8AC3E}">
        <p14:creationId xmlns:p14="http://schemas.microsoft.com/office/powerpoint/2010/main" val="3716099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74470"/>
            <a:ext cx="10058400" cy="766354"/>
          </a:xfrm>
        </p:spPr>
        <p:txBody>
          <a:bodyPr>
            <a:normAutofit/>
          </a:bodyPr>
          <a:lstStyle/>
          <a:p>
            <a:pPr algn="ctr"/>
            <a:r>
              <a:rPr lang="sr-Cyrl-RS" sz="3200" dirty="0" smtClean="0"/>
              <a:t>Слободно време</a:t>
            </a:r>
            <a:endParaRPr lang="en-US" sz="3200" dirty="0"/>
          </a:p>
        </p:txBody>
      </p:sp>
      <p:sp>
        <p:nvSpPr>
          <p:cNvPr id="3" name="Content Placeholder 2"/>
          <p:cNvSpPr>
            <a:spLocks noGrp="1"/>
          </p:cNvSpPr>
          <p:nvPr>
            <p:ph idx="1"/>
          </p:nvPr>
        </p:nvSpPr>
        <p:spPr>
          <a:xfrm>
            <a:off x="418011" y="1140824"/>
            <a:ext cx="11390812" cy="5480956"/>
          </a:xfrm>
        </p:spPr>
        <p:txBody>
          <a:bodyPr/>
          <a:lstStyle/>
          <a:p>
            <a:endParaRPr lang="sr-Cyrl-RS" dirty="0" smtClean="0"/>
          </a:p>
          <a:p>
            <a:r>
              <a:rPr lang="ru-RU" dirty="0"/>
              <a:t>Слободно време је време које ти преостаје када урадиш све што је потребно за школу и обавиш кућне обавезе. Погрешно је да слободно време расипаш  и губиш у досади и ленчарењу. Слободно време служи да задовољиш своја посебна интересовања. </a:t>
            </a:r>
            <a:endParaRPr lang="ru-RU" dirty="0" smtClean="0"/>
          </a:p>
          <a:p>
            <a:r>
              <a:rPr lang="ru-RU" dirty="0"/>
              <a:t>Најбоље је да се договориш са родитељима око избора додатне активности којом ћеш се бавити у слободно време. Потребно је да узмете у обзир твоја интересовања, способности, године. Ако је активност за тебе претешка осећаћеш се неуспешно, а ако је сувише лака биће ти досадно. Резултата неће бити ни ако се бавиш нечим да би задовољио родитеље или зато што се твоји другови тиме баве. </a:t>
            </a:r>
            <a:endParaRPr lang="ru-RU" dirty="0" smtClean="0"/>
          </a:p>
          <a:p>
            <a:r>
              <a:rPr lang="sr-Cyrl-RS" dirty="0" smtClean="0"/>
              <a:t>Слободно време можете провести у игри, читању књига, онлајн гледању филмова и представа, слушању музике и виртуелним обиласцима музеја и градова.</a:t>
            </a:r>
          </a:p>
          <a:p>
            <a:r>
              <a:rPr lang="ru-RU" dirty="0"/>
              <a:t>Унеси своје додатне активности у свој план рада. Ако видиш да је у твом плану </a:t>
            </a:r>
            <a:endParaRPr lang="ru-RU" dirty="0" smtClean="0"/>
          </a:p>
          <a:p>
            <a:pPr marL="0" indent="0">
              <a:buNone/>
            </a:pPr>
            <a:r>
              <a:rPr lang="ru-RU" dirty="0" smtClean="0"/>
              <a:t>   неко </a:t>
            </a:r>
            <a:r>
              <a:rPr lang="ru-RU" dirty="0"/>
              <a:t>место празно, остави га таквим! </a:t>
            </a:r>
            <a:endParaRPr lang="sr-Cyrl-R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1231" y="4426393"/>
            <a:ext cx="1653110" cy="2083264"/>
          </a:xfrm>
          <a:prstGeom prst="rect">
            <a:avLst/>
          </a:prstGeom>
        </p:spPr>
      </p:pic>
    </p:spTree>
    <p:extLst>
      <p:ext uri="{BB962C8B-B14F-4D97-AF65-F5344CB8AC3E}">
        <p14:creationId xmlns:p14="http://schemas.microsoft.com/office/powerpoint/2010/main" val="262022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9" y="642594"/>
            <a:ext cx="11512731" cy="1316835"/>
          </a:xfrm>
        </p:spPr>
        <p:txBody>
          <a:bodyPr>
            <a:normAutofit/>
          </a:bodyPr>
          <a:lstStyle/>
          <a:p>
            <a:pPr algn="ctr"/>
            <a:r>
              <a:rPr lang="sr-Cyrl-RS" sz="2800" dirty="0" smtClean="0"/>
              <a:t>Предлажемо вам неке од корисних линкова и активности којима можете употпунити ваше слободно време:</a:t>
            </a:r>
            <a:endParaRPr lang="en-US" sz="2800" dirty="0"/>
          </a:p>
        </p:txBody>
      </p:sp>
      <p:sp>
        <p:nvSpPr>
          <p:cNvPr id="3" name="Content Placeholder 2"/>
          <p:cNvSpPr>
            <a:spLocks noGrp="1"/>
          </p:cNvSpPr>
          <p:nvPr>
            <p:ph idx="1"/>
          </p:nvPr>
        </p:nvSpPr>
        <p:spPr>
          <a:xfrm>
            <a:off x="444137" y="2103119"/>
            <a:ext cx="11277600" cy="4410891"/>
          </a:xfrm>
        </p:spPr>
        <p:txBody>
          <a:bodyPr>
            <a:normAutofit fontScale="55000" lnSpcReduction="20000"/>
          </a:bodyPr>
          <a:lstStyle/>
          <a:p>
            <a:pPr marL="0" indent="0">
              <a:buNone/>
            </a:pPr>
            <a:r>
              <a:rPr lang="sr-Cyrl-RS" sz="3000" u="sng" dirty="0" smtClean="0">
                <a:solidFill>
                  <a:schemeClr val="tx1">
                    <a:lumMod val="95000"/>
                    <a:lumOff val="5000"/>
                  </a:schemeClr>
                </a:solidFill>
              </a:rPr>
              <a:t>Виртуелни музеји</a:t>
            </a:r>
          </a:p>
          <a:p>
            <a:pPr marL="0" indent="0">
              <a:buNone/>
            </a:pPr>
            <a:r>
              <a:rPr lang="en-US" sz="3000" dirty="0" smtClean="0">
                <a:hlinkClick r:id="rId2"/>
              </a:rPr>
              <a:t>tarzaafirmacijuirazvoj.org/2020/03/27/10-besplatnih-virtuelnih-obilazaka-muzeja/</a:t>
            </a:r>
            <a:endParaRPr lang="sr-Cyrl-RS" sz="3000" dirty="0">
              <a:hlinkClick r:id="rId2"/>
            </a:endParaRPr>
          </a:p>
          <a:p>
            <a:pPr marL="0" indent="0" fontAlgn="base">
              <a:buNone/>
            </a:pPr>
            <a:r>
              <a:rPr lang="en-US" sz="3000" dirty="0" smtClean="0">
                <a:solidFill>
                  <a:srgbClr val="777777"/>
                </a:solidFill>
                <a:latin typeface="inherit"/>
              </a:rPr>
              <a:t/>
            </a:r>
            <a:br>
              <a:rPr lang="en-US" sz="3000" dirty="0" smtClean="0">
                <a:solidFill>
                  <a:srgbClr val="777777"/>
                </a:solidFill>
                <a:latin typeface="inherit"/>
              </a:rPr>
            </a:br>
            <a:r>
              <a:rPr lang="en-US" sz="3000" dirty="0" smtClean="0">
                <a:solidFill>
                  <a:srgbClr val="777777"/>
                </a:solidFill>
                <a:latin typeface="inherit"/>
              </a:rPr>
              <a:t> </a:t>
            </a:r>
            <a:r>
              <a:rPr lang="en-US" sz="3000" dirty="0" smtClean="0">
                <a:solidFill>
                  <a:srgbClr val="007EE5"/>
                </a:solidFill>
                <a:latin typeface="inherit"/>
                <a:hlinkClick r:id="rId3"/>
              </a:rPr>
              <a:t>https://britishmuseum.withgoogle.com/</a:t>
            </a:r>
            <a:r>
              <a:rPr lang="en-US" sz="3000" dirty="0" smtClean="0">
                <a:solidFill>
                  <a:srgbClr val="777777"/>
                </a:solidFill>
                <a:latin typeface="inherit"/>
              </a:rPr>
              <a:t/>
            </a:r>
            <a:br>
              <a:rPr lang="en-US" sz="3000" dirty="0" smtClean="0">
                <a:solidFill>
                  <a:srgbClr val="777777"/>
                </a:solidFill>
                <a:latin typeface="inherit"/>
              </a:rPr>
            </a:br>
            <a:r>
              <a:rPr lang="en-US" sz="3000" dirty="0" smtClean="0">
                <a:solidFill>
                  <a:srgbClr val="777777"/>
                </a:solidFill>
                <a:latin typeface="inherit"/>
              </a:rPr>
              <a:t> </a:t>
            </a:r>
            <a:r>
              <a:rPr lang="en-US" sz="3000" dirty="0" smtClean="0">
                <a:solidFill>
                  <a:srgbClr val="007EE5"/>
                </a:solidFill>
                <a:latin typeface="inherit"/>
                <a:hlinkClick r:id="rId4"/>
              </a:rPr>
              <a:t>https://artsandculture.google.com/streetview/solomon-r-guggenheim-museum-interior-streetview/</a:t>
            </a:r>
            <a:endParaRPr lang="en-US" sz="3000" dirty="0" smtClean="0">
              <a:solidFill>
                <a:srgbClr val="777777"/>
              </a:solidFill>
              <a:latin typeface="inherit"/>
            </a:endParaRPr>
          </a:p>
          <a:p>
            <a:pPr marL="0" indent="0" fontAlgn="base">
              <a:buNone/>
            </a:pPr>
            <a:r>
              <a:rPr lang="en-US" sz="3000" dirty="0">
                <a:solidFill>
                  <a:srgbClr val="777777"/>
                </a:solidFill>
                <a:latin typeface="inherit"/>
              </a:rPr>
              <a:t> </a:t>
            </a:r>
            <a:r>
              <a:rPr lang="en-US" sz="3000" dirty="0">
                <a:solidFill>
                  <a:srgbClr val="007EE5"/>
                </a:solidFill>
                <a:latin typeface="inherit"/>
                <a:hlinkClick r:id="rId5"/>
              </a:rPr>
              <a:t>https://artsandculture.google.com/partner/national-gallery-of-art-washington-dc?hl=en</a:t>
            </a:r>
            <a:endParaRPr lang="en-US" sz="3000" dirty="0">
              <a:solidFill>
                <a:srgbClr val="777777"/>
              </a:solidFill>
              <a:latin typeface="inherit"/>
            </a:endParaRPr>
          </a:p>
          <a:p>
            <a:pPr marL="0" indent="0" fontAlgn="base">
              <a:buNone/>
            </a:pPr>
            <a:r>
              <a:rPr lang="en-US" sz="3000" dirty="0">
                <a:solidFill>
                  <a:srgbClr val="777777"/>
                </a:solidFill>
                <a:latin typeface="inherit"/>
              </a:rPr>
              <a:t> </a:t>
            </a:r>
            <a:r>
              <a:rPr lang="en-US" sz="3000" dirty="0">
                <a:solidFill>
                  <a:srgbClr val="007EE5"/>
                </a:solidFill>
                <a:latin typeface="inherit"/>
                <a:hlinkClick r:id="rId6"/>
              </a:rPr>
              <a:t>https://artsandculture.google.com/search/asset/?p=musee-dorsay-paris&amp;em=m031cgw&amp;categoryId=medium&amp;hl=en</a:t>
            </a:r>
            <a:endParaRPr lang="en-US" sz="3000" dirty="0">
              <a:solidFill>
                <a:srgbClr val="777777"/>
              </a:solidFill>
              <a:latin typeface="inherit"/>
            </a:endParaRPr>
          </a:p>
          <a:p>
            <a:pPr marL="0" indent="0" fontAlgn="base">
              <a:buNone/>
            </a:pPr>
            <a:r>
              <a:rPr lang="sr-Cyrl-RS" sz="3000" dirty="0">
                <a:solidFill>
                  <a:srgbClr val="777777"/>
                </a:solidFill>
                <a:latin typeface="inherit"/>
                <a:hlinkClick r:id="rId7"/>
              </a:rPr>
              <a:t> </a:t>
            </a:r>
            <a:r>
              <a:rPr lang="sr-Cyrl-RS" sz="3000" dirty="0" smtClean="0">
                <a:solidFill>
                  <a:srgbClr val="777777"/>
                </a:solidFill>
                <a:latin typeface="inherit"/>
                <a:hlinkClick r:id="rId7"/>
              </a:rPr>
              <a:t> </a:t>
            </a:r>
            <a:r>
              <a:rPr lang="en-US" sz="3000" dirty="0" smtClean="0">
                <a:solidFill>
                  <a:srgbClr val="007EE5"/>
                </a:solidFill>
                <a:latin typeface="inherit"/>
                <a:hlinkClick r:id="rId7"/>
              </a:rPr>
              <a:t>https</a:t>
            </a:r>
            <a:r>
              <a:rPr lang="en-US" sz="3000" dirty="0">
                <a:solidFill>
                  <a:srgbClr val="007EE5"/>
                </a:solidFill>
                <a:latin typeface="inherit"/>
                <a:hlinkClick r:id="rId7"/>
              </a:rPr>
              <a:t>://artsandculture.google.com/partner/national-museum-of-modern-and-contemporary-art-korea?hl=en</a:t>
            </a:r>
            <a:endParaRPr lang="en-US" sz="3000" dirty="0">
              <a:solidFill>
                <a:srgbClr val="777777"/>
              </a:solidFill>
              <a:latin typeface="inherit"/>
            </a:endParaRPr>
          </a:p>
          <a:p>
            <a:pPr marL="0" indent="0" fontAlgn="base">
              <a:buNone/>
            </a:pPr>
            <a:r>
              <a:rPr lang="en-US" sz="3000" dirty="0">
                <a:solidFill>
                  <a:srgbClr val="777777"/>
                </a:solidFill>
                <a:latin typeface="inherit"/>
              </a:rPr>
              <a:t> </a:t>
            </a:r>
            <a:r>
              <a:rPr lang="en-US" sz="3000" dirty="0">
                <a:solidFill>
                  <a:srgbClr val="007EE5"/>
                </a:solidFill>
                <a:latin typeface="inherit"/>
                <a:hlinkClick r:id="rId8"/>
              </a:rPr>
              <a:t>https://artsandculture.google.com/entity/pergamon/m05tcm?hl=en</a:t>
            </a:r>
            <a:endParaRPr lang="en-US" sz="3000" dirty="0">
              <a:solidFill>
                <a:srgbClr val="777777"/>
              </a:solidFill>
              <a:latin typeface="inherit"/>
            </a:endParaRPr>
          </a:p>
          <a:p>
            <a:pPr marL="0" indent="0" fontAlgn="base">
              <a:buNone/>
            </a:pPr>
            <a:r>
              <a:rPr lang="en-US" sz="3000" dirty="0">
                <a:solidFill>
                  <a:srgbClr val="777777"/>
                </a:solidFill>
                <a:latin typeface="inherit"/>
              </a:rPr>
              <a:t> </a:t>
            </a:r>
            <a:r>
              <a:rPr lang="en-US" sz="3000" dirty="0">
                <a:solidFill>
                  <a:srgbClr val="007EE5"/>
                </a:solidFill>
                <a:latin typeface="inherit"/>
                <a:hlinkClick r:id="rId9"/>
              </a:rPr>
              <a:t>https://artsandculture.google.com/streetview/rijksmuseum/</a:t>
            </a:r>
            <a:endParaRPr lang="en-US" sz="3000" dirty="0">
              <a:solidFill>
                <a:srgbClr val="777777"/>
              </a:solidFill>
              <a:latin typeface="inherit"/>
            </a:endParaRPr>
          </a:p>
          <a:p>
            <a:pPr marL="0" indent="0" fontAlgn="base">
              <a:buNone/>
            </a:pPr>
            <a:r>
              <a:rPr lang="en-US" sz="3000" dirty="0">
                <a:solidFill>
                  <a:srgbClr val="777777"/>
                </a:solidFill>
                <a:latin typeface="inherit"/>
              </a:rPr>
              <a:t> </a:t>
            </a:r>
            <a:r>
              <a:rPr lang="en-US" sz="3000" dirty="0">
                <a:solidFill>
                  <a:srgbClr val="007EE5"/>
                </a:solidFill>
                <a:latin typeface="inherit"/>
                <a:hlinkClick r:id="rId10"/>
              </a:rPr>
              <a:t>https://artsandculture.google.com/partner/van-gogh-museum?hl=en</a:t>
            </a:r>
            <a:endParaRPr lang="en-US" sz="3000" dirty="0">
              <a:solidFill>
                <a:srgbClr val="777777"/>
              </a:solidFill>
              <a:latin typeface="inherit"/>
            </a:endParaRPr>
          </a:p>
          <a:p>
            <a:pPr marL="0" indent="0" fontAlgn="base">
              <a:buNone/>
            </a:pPr>
            <a:r>
              <a:rPr lang="en-US" sz="3000" dirty="0">
                <a:solidFill>
                  <a:srgbClr val="777777"/>
                </a:solidFill>
                <a:latin typeface="inherit"/>
              </a:rPr>
              <a:t> </a:t>
            </a:r>
            <a:r>
              <a:rPr lang="en-US" sz="3000" dirty="0">
                <a:solidFill>
                  <a:srgbClr val="007EE5"/>
                </a:solidFill>
                <a:latin typeface="inherit"/>
                <a:hlinkClick r:id="rId11"/>
              </a:rPr>
              <a:t>https://artsandculture.google.com/partner/the-j-paul-getty-museum?hl=en</a:t>
            </a:r>
            <a:endParaRPr lang="en-US" sz="3000" dirty="0">
              <a:solidFill>
                <a:srgbClr val="777777"/>
              </a:solidFill>
              <a:latin typeface="inherit"/>
            </a:endParaRPr>
          </a:p>
          <a:p>
            <a:r>
              <a:rPr lang="en-US" dirty="0">
                <a:solidFill>
                  <a:srgbClr val="777777"/>
                </a:solidFill>
                <a:latin typeface="inherit"/>
              </a:rPr>
              <a:t/>
            </a:r>
            <a:br>
              <a:rPr lang="en-US" dirty="0">
                <a:solidFill>
                  <a:srgbClr val="777777"/>
                </a:solidFill>
                <a:latin typeface="inherit"/>
              </a:rPr>
            </a:br>
            <a:endParaRPr lang="en-US" dirty="0"/>
          </a:p>
        </p:txBody>
      </p:sp>
    </p:spTree>
    <p:extLst>
      <p:ext uri="{BB962C8B-B14F-4D97-AF65-F5344CB8AC3E}">
        <p14:creationId xmlns:p14="http://schemas.microsoft.com/office/powerpoint/2010/main" val="356464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t>Дечија позоришта</a:t>
            </a:r>
            <a:endParaRPr lang="en-US" sz="2800" dirty="0"/>
          </a:p>
        </p:txBody>
      </p:sp>
      <p:sp>
        <p:nvSpPr>
          <p:cNvPr id="3" name="Content Placeholder 2"/>
          <p:cNvSpPr>
            <a:spLocks noGrp="1"/>
          </p:cNvSpPr>
          <p:nvPr>
            <p:ph idx="1"/>
          </p:nvPr>
        </p:nvSpPr>
        <p:spPr>
          <a:xfrm>
            <a:off x="217713" y="2103120"/>
            <a:ext cx="11469189" cy="3931920"/>
          </a:xfrm>
        </p:spPr>
        <p:txBody>
          <a:bodyPr/>
          <a:lstStyle/>
          <a:p>
            <a:r>
              <a:rPr lang="ru-RU" sz="1200" dirty="0"/>
              <a:t>За време ванредног стања, дечија позоришта селе се на интернет. Позориште лутака „Пинокио” ће играти представе без присуства публике у свом редовном термину сваке суботе од 12 сати и преносиће их уживо преко друштвених мрежа – Јутјуба, Фејсбука и Инстаграма</a:t>
            </a:r>
            <a:r>
              <a:rPr lang="ru-RU" sz="1200" dirty="0" smtClean="0"/>
              <a:t>.</a:t>
            </a:r>
            <a:endParaRPr lang="ru-RU" sz="1200" dirty="0"/>
          </a:p>
          <a:p>
            <a:r>
              <a:rPr lang="ru-RU" sz="1200" dirty="0"/>
              <a:t>Најмлађи ће имати прилику да уживају из својих домова у најгледанијим представама овог позоришта као што су „Три прасета”, „Пепељуга” и „Лепотица и звер”.</a:t>
            </a:r>
          </a:p>
          <a:p>
            <a:pPr marL="0" indent="0">
              <a:buNone/>
            </a:pPr>
            <a:r>
              <a:rPr lang="en-US" dirty="0">
                <a:hlinkClick r:id="rId2"/>
              </a:rPr>
              <a:t>https://</a:t>
            </a:r>
            <a:r>
              <a:rPr lang="en-US" dirty="0" smtClean="0">
                <a:hlinkClick r:id="rId2"/>
              </a:rPr>
              <a:t>www.youtube.com/user/PozoristePinokio</a:t>
            </a:r>
            <a:endParaRPr lang="sr-Cyrl-RS" dirty="0" smtClean="0"/>
          </a:p>
          <a:p>
            <a:pPr marL="0" indent="0">
              <a:buNone/>
            </a:pPr>
            <a:endParaRPr lang="ru-RU" dirty="0"/>
          </a:p>
          <a:p>
            <a:pPr marL="0" indent="0">
              <a:buNone/>
            </a:pPr>
            <a:r>
              <a:rPr lang="en-US" dirty="0">
                <a:hlinkClick r:id="rId3"/>
              </a:rPr>
              <a:t>https://www.youtube.com/channel/UCUw3ZQBO34K2MGljnUk9Plw?+</a:t>
            </a:r>
            <a:r>
              <a:rPr lang="en-US" dirty="0" smtClean="0">
                <a:hlinkClick r:id="rId3"/>
              </a:rPr>
              <a:t>view_as=subscriber&amp;fbclid=IwAR0PMUpgksBDjDC6_mXDGpRJ7aAIpfSS_RzncEsvtOLCJFLB+pN2adzDmiJM</a:t>
            </a:r>
            <a:endParaRPr lang="sr-Latn-RS" dirty="0" smtClean="0"/>
          </a:p>
          <a:p>
            <a:pPr marL="0" indent="0">
              <a:buNone/>
            </a:pPr>
            <a:endParaRPr lang="sr-Latn-RS" dirty="0" smtClean="0"/>
          </a:p>
          <a:p>
            <a:pPr marL="0" indent="0">
              <a:buNone/>
            </a:pPr>
            <a:r>
              <a:rPr lang="en-US" dirty="0">
                <a:hlinkClick r:id="rId4"/>
              </a:rPr>
              <a:t>https://www.youtube.com/channel/UC2Kba4rm7t465w82t5JvZpA</a:t>
            </a:r>
            <a:endParaRPr lang="en-US" dirty="0"/>
          </a:p>
        </p:txBody>
      </p:sp>
    </p:spTree>
    <p:extLst>
      <p:ext uri="{BB962C8B-B14F-4D97-AF65-F5344CB8AC3E}">
        <p14:creationId xmlns:p14="http://schemas.microsoft.com/office/powerpoint/2010/main" val="2644888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39634"/>
            <a:ext cx="10058400" cy="748937"/>
          </a:xfrm>
        </p:spPr>
        <p:txBody>
          <a:bodyPr>
            <a:normAutofit/>
          </a:bodyPr>
          <a:lstStyle/>
          <a:p>
            <a:pPr algn="ctr"/>
            <a:r>
              <a:rPr lang="sr-Cyrl-RS" sz="3200" dirty="0" smtClean="0"/>
              <a:t>Игре</a:t>
            </a:r>
            <a:endParaRPr lang="en-US" sz="3200" dirty="0"/>
          </a:p>
        </p:txBody>
      </p:sp>
      <p:sp>
        <p:nvSpPr>
          <p:cNvPr id="3" name="Content Placeholder 2"/>
          <p:cNvSpPr>
            <a:spLocks noGrp="1"/>
          </p:cNvSpPr>
          <p:nvPr>
            <p:ph idx="1"/>
          </p:nvPr>
        </p:nvSpPr>
        <p:spPr>
          <a:xfrm>
            <a:off x="1066800" y="1288869"/>
            <a:ext cx="10058400" cy="5347062"/>
          </a:xfrm>
        </p:spPr>
        <p:txBody>
          <a:bodyPr/>
          <a:lstStyle/>
          <a:p>
            <a:r>
              <a:rPr lang="sr-Cyrl-RS" dirty="0" smtClean="0"/>
              <a:t>Занимљива географија</a:t>
            </a:r>
          </a:p>
          <a:p>
            <a:r>
              <a:rPr lang="sr-Cyrl-RS" dirty="0" smtClean="0"/>
              <a:t>Домине</a:t>
            </a:r>
          </a:p>
          <a:p>
            <a:r>
              <a:rPr lang="sr-Cyrl-RS" dirty="0" smtClean="0"/>
              <a:t>Шах</a:t>
            </a:r>
          </a:p>
          <a:p>
            <a:r>
              <a:rPr lang="sr-Cyrl-RS" dirty="0" smtClean="0"/>
              <a:t>Кал</a:t>
            </a:r>
            <a:r>
              <a:rPr lang="en-US" smtClean="0"/>
              <a:t>a</a:t>
            </a:r>
            <a:r>
              <a:rPr lang="sr-Cyrl-RS" smtClean="0"/>
              <a:t>донт</a:t>
            </a:r>
            <a:endParaRPr lang="sr-Cyrl-RS" dirty="0" smtClean="0"/>
          </a:p>
          <a:p>
            <a:r>
              <a:rPr lang="sr-Cyrl-RS" dirty="0" smtClean="0"/>
              <a:t>На слово на слово</a:t>
            </a:r>
          </a:p>
          <a:p>
            <a:r>
              <a:rPr lang="sr-Cyrl-RS" dirty="0" smtClean="0"/>
              <a:t>Мица</a:t>
            </a:r>
          </a:p>
          <a:p>
            <a:r>
              <a:rPr lang="sr-Cyrl-RS" dirty="0" smtClean="0"/>
              <a:t>Карте</a:t>
            </a:r>
          </a:p>
          <a:p>
            <a:r>
              <a:rPr lang="sr-Cyrl-RS" dirty="0" smtClean="0"/>
              <a:t>Топло хладно</a:t>
            </a:r>
          </a:p>
          <a:p>
            <a:r>
              <a:rPr lang="sr-Cyrl-RS" dirty="0" smtClean="0"/>
              <a:t>Ластиш</a:t>
            </a:r>
          </a:p>
          <a:p>
            <a:r>
              <a:rPr lang="sr-Cyrl-RS" dirty="0" smtClean="0"/>
              <a:t>Не љути се човече</a:t>
            </a:r>
          </a:p>
          <a:p>
            <a:r>
              <a:rPr lang="sr-Cyrl-RS" dirty="0" smtClean="0"/>
              <a:t>Икс окс</a:t>
            </a:r>
          </a:p>
          <a:p>
            <a:r>
              <a:rPr lang="sr-Cyrl-RS" dirty="0" smtClean="0"/>
              <a:t>Монопол</a:t>
            </a:r>
          </a:p>
          <a:p>
            <a:pPr marL="0" indent="0">
              <a:buNone/>
            </a:pPr>
            <a:endParaRPr lang="sr-Cyrl-R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8245" y="1480456"/>
            <a:ext cx="1975757" cy="197575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633063" y="3962400"/>
            <a:ext cx="2332086" cy="159747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94589" y="1550940"/>
            <a:ext cx="2307772" cy="173082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13005" y="4423015"/>
            <a:ext cx="3290480" cy="1964041"/>
          </a:xfrm>
          <a:prstGeom prst="rect">
            <a:avLst/>
          </a:prstGeom>
        </p:spPr>
      </p:pic>
    </p:spTree>
    <p:extLst>
      <p:ext uri="{BB962C8B-B14F-4D97-AF65-F5344CB8AC3E}">
        <p14:creationId xmlns:p14="http://schemas.microsoft.com/office/powerpoint/2010/main" val="1019141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0629"/>
            <a:ext cx="10058400" cy="992777"/>
          </a:xfrm>
        </p:spPr>
        <p:txBody>
          <a:bodyPr>
            <a:normAutofit/>
          </a:bodyPr>
          <a:lstStyle/>
          <a:p>
            <a:pPr algn="ctr"/>
            <a:r>
              <a:rPr lang="sr-Cyrl-RS" sz="3200" dirty="0" smtClean="0"/>
              <a:t>Дечији филмови</a:t>
            </a:r>
            <a:endParaRPr lang="en-US" sz="32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066800" y="1655105"/>
            <a:ext cx="16192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9357" y="1164772"/>
            <a:ext cx="2667000" cy="200025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0229" y="1077686"/>
            <a:ext cx="1974667" cy="197466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08232" y="3873198"/>
            <a:ext cx="1602250" cy="2253281"/>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13191" y="3492136"/>
            <a:ext cx="1447038" cy="2756263"/>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20383" y="3921092"/>
            <a:ext cx="1685109" cy="2527664"/>
          </a:xfrm>
          <a:prstGeom prst="rect">
            <a:avLst/>
          </a:prstGeom>
        </p:spPr>
      </p:pic>
    </p:spTree>
    <p:extLst>
      <p:ext uri="{BB962C8B-B14F-4D97-AF65-F5344CB8AC3E}">
        <p14:creationId xmlns:p14="http://schemas.microsoft.com/office/powerpoint/2010/main" val="4112817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263</TotalTime>
  <Words>1027</Words>
  <Application>Microsoft Office PowerPoint</Application>
  <PresentationFormat>Custom</PresentationFormat>
  <Paragraphs>166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Savon</vt:lpstr>
      <vt:lpstr>Организација времена</vt:lpstr>
      <vt:lpstr>PowerPoint Presentation</vt:lpstr>
      <vt:lpstr>Како организовати своје време за учењe</vt:lpstr>
      <vt:lpstr>Пример плана рада</vt:lpstr>
      <vt:lpstr>Слободно време</vt:lpstr>
      <vt:lpstr>Предлажемо вам неке од корисних линкова и активности којима можете употпунити ваше слободно време:</vt:lpstr>
      <vt:lpstr>Дечија позоришта</vt:lpstr>
      <vt:lpstr>Игре</vt:lpstr>
      <vt:lpstr>Дечији филмови</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Организација времена</dc:title>
  <dc:creator>acamarinkovic</dc:creator>
  <cp:lastModifiedBy>Boki</cp:lastModifiedBy>
  <cp:revision>32</cp:revision>
  <dcterms:created xsi:type="dcterms:W3CDTF">2020-04-03T15:00:03Z</dcterms:created>
  <dcterms:modified xsi:type="dcterms:W3CDTF">2020-04-03T19:40:07Z</dcterms:modified>
</cp:coreProperties>
</file>